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4"/>
  </p:notesMasterIdLst>
  <p:sldIdLst>
    <p:sldId id="256" r:id="rId2"/>
    <p:sldId id="271" r:id="rId3"/>
    <p:sldId id="272" r:id="rId4"/>
    <p:sldId id="258" r:id="rId5"/>
    <p:sldId id="273" r:id="rId6"/>
    <p:sldId id="259" r:id="rId7"/>
    <p:sldId id="275" r:id="rId8"/>
    <p:sldId id="274" r:id="rId9"/>
    <p:sldId id="276" r:id="rId10"/>
    <p:sldId id="260" r:id="rId11"/>
    <p:sldId id="261" r:id="rId12"/>
    <p:sldId id="262" r:id="rId13"/>
    <p:sldId id="269" r:id="rId14"/>
    <p:sldId id="270" r:id="rId15"/>
    <p:sldId id="263" r:id="rId16"/>
    <p:sldId id="264" r:id="rId17"/>
    <p:sldId id="265" r:id="rId18"/>
    <p:sldId id="277" r:id="rId19"/>
    <p:sldId id="278" r:id="rId20"/>
    <p:sldId id="279" r:id="rId21"/>
    <p:sldId id="267" r:id="rId22"/>
    <p:sldId id="268" r:id="rId2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fld id="{AE75E467-C41D-4AEB-BD6A-3E0618426EFB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pPr>
              <a:defRPr/>
            </a:pPr>
            <a:fld id="{D4E8D44A-D3B8-43E8-B9E2-FAC8C9D37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730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D80BB-F113-49E0-B484-14D062D8AC0F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36002-873A-49C2-8A26-C1B8D3944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F7E2-9A4E-44AE-BCC6-7858715480EA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4AD36-9EB1-4CE3-AE6A-814AD4F02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CEE0-6968-49E1-BF6F-87FB79C8BB92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6EC9-95A2-4626-9952-239854111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5246-12FC-4F8E-A35B-7C27C8FDF546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DAA33-D7A2-4AA3-BDD3-9CF042E3C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A172B-616E-4E66-9B84-5CF71E761797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2F64-D064-4B0C-9FC8-BC59A449F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205C3-DAC6-4E6A-9189-2C42BE58F457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83922-04B7-4329-BD2F-32697CFD2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85D08-9040-45E2-B5CF-995E829A3FC5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9967D-4DA3-402E-8DEA-CF4F6696E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B260E-AD53-49C2-BA3B-01C81665DB9A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CB6CE-6323-4965-8785-3243842F0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6176-BE2A-4326-B2AD-B09280D9421A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5A397-59D7-46E0-A43F-D52234CA1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5F639-F5BF-4CE5-9BCF-7826A8021C23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3A93-4CD0-4DBC-95B6-4DD96B2BF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33B7-C5A3-421C-AC69-AA1648833116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D9FA3-3BD6-4DE2-89FF-E37AEA63A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AB0AE-F239-4C46-973E-B87F4ED96B68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61717-6F7D-427C-8575-E8A922D7E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F38E3-5F96-4825-BEEA-FFA23FB55AC5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1012-FD32-4881-974D-C8108B1AB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7462-1224-4E88-B16C-CD9C04DE979A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5B8C-0BA9-4CE0-B2D7-5D781123A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B6E82-40E1-423D-9C37-2EFC9F248C1A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CDA6-BF37-4810-9421-54C04FA11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FAAD9-71FD-497B-8DD6-B24907C43D7C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7A026-890C-41DA-A6E0-F06AB587D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307A8E-B752-424B-8E2E-D34C0E3EE090}" type="datetimeFigureOut">
              <a:rPr lang="ru-RU"/>
              <a:pPr>
                <a:defRPr/>
              </a:pPr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B665BB-CE59-415F-A3DF-611D43650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3" r:id="rId2"/>
    <p:sldLayoutId id="2147483722" r:id="rId3"/>
    <p:sldLayoutId id="2147483721" r:id="rId4"/>
    <p:sldLayoutId id="2147483720" r:id="rId5"/>
    <p:sldLayoutId id="2147483719" r:id="rId6"/>
    <p:sldLayoutId id="2147483718" r:id="rId7"/>
    <p:sldLayoutId id="2147483717" r:id="rId8"/>
    <p:sldLayoutId id="2147483716" r:id="rId9"/>
    <p:sldLayoutId id="2147483715" r:id="rId10"/>
    <p:sldLayoutId id="2147483725" r:id="rId11"/>
    <p:sldLayoutId id="2147483714" r:id="rId12"/>
    <p:sldLayoutId id="2147483726" r:id="rId13"/>
    <p:sldLayoutId id="2147483713" r:id="rId14"/>
    <p:sldLayoutId id="2147483712" r:id="rId15"/>
    <p:sldLayoutId id="214748371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1.png"/><Relationship Id="rId4" Type="http://schemas.openxmlformats.org/officeDocument/2006/relationships/oleObject" Target="../embeddings/_____Microsoft_Excel_97-20031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1506538" y="2405063"/>
            <a:ext cx="7767637" cy="1646237"/>
          </a:xfrm>
        </p:spPr>
        <p:txBody>
          <a:bodyPr/>
          <a:lstStyle/>
          <a:p>
            <a:pPr algn="ctr"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Отчет о проделанной воспитательно-образовательной работе за 2017-2018 учебный год, старшая группа №2 «Фантазёры»</a:t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endParaRPr lang="ru-RU" sz="3600" smtClean="0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6538" y="4649788"/>
            <a:ext cx="7767637" cy="1443037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 Хухарева О.Г.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Обряднова Т.Ф.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Ярославль, 2018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solidFill>
                <a:schemeClr val="tx1"/>
              </a:solidFill>
            </a:endParaRPr>
          </a:p>
        </p:txBody>
      </p:sp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2424113" y="727075"/>
            <a:ext cx="558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МДОУ Детский сад №237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677863" y="318655"/>
            <a:ext cx="8596312" cy="955963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Интересные события в группе</a:t>
            </a:r>
            <a:endParaRPr lang="ru-RU" dirty="0" smtClean="0"/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159317" y="1814131"/>
            <a:ext cx="3132139" cy="2130806"/>
          </a:xfrm>
        </p:spPr>
      </p:pic>
      <p:pic>
        <p:nvPicPr>
          <p:cNvPr id="25603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605" y="4556269"/>
            <a:ext cx="3194339" cy="218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1664" y="4609714"/>
            <a:ext cx="3069792" cy="218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1326" y="1754572"/>
            <a:ext cx="3285547" cy="219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51326" y="4599537"/>
            <a:ext cx="3160856" cy="219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3264" y="1804815"/>
            <a:ext cx="3208192" cy="214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6" y="1274618"/>
            <a:ext cx="347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Золотая осень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51326" y="1274618"/>
            <a:ext cx="350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 марта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21663" y="1274618"/>
            <a:ext cx="3319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День Матери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0026" y="4197927"/>
            <a:ext cx="335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Новый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51326" y="4197927"/>
            <a:ext cx="350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День Отца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20545" y="4197927"/>
            <a:ext cx="302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Масленица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677863" y="319088"/>
            <a:ext cx="8596312" cy="192534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(образовательная организация)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Проект:  «Путешествие в страну математики»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(долгосрочный, сентябрь-май 2017-2018)</a:t>
            </a:r>
            <a:endParaRPr lang="ru-RU" dirty="0" smtClean="0"/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7432" y="2775283"/>
            <a:ext cx="2421514" cy="1740270"/>
          </a:xfrm>
        </p:spPr>
      </p:pic>
      <p:pic>
        <p:nvPicPr>
          <p:cNvPr id="27651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9324" y="2752314"/>
            <a:ext cx="2370214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212" y="2829402"/>
            <a:ext cx="2316079" cy="17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5026" y="4748913"/>
            <a:ext cx="2503920" cy="187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88158" y="4898008"/>
            <a:ext cx="2248621" cy="165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212" y="4748913"/>
            <a:ext cx="2512496" cy="180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37309" y="238298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9709" y="253538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622300" y="441325"/>
            <a:ext cx="8596313" cy="1343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>Проект: «</a:t>
            </a:r>
            <a:r>
              <a:rPr lang="ru-RU" dirty="0" smtClean="0">
                <a:latin typeface="Arial" charset="0"/>
              </a:rPr>
              <a:t>Моя любимая игрушка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(образовательная организация)</a:t>
            </a:r>
            <a:br>
              <a:rPr lang="ru-RU" dirty="0" smtClean="0"/>
            </a:br>
            <a:r>
              <a:rPr lang="ru-RU" dirty="0" smtClean="0"/>
              <a:t>Краткосрочный проект, март 2018</a:t>
            </a:r>
          </a:p>
        </p:txBody>
      </p:sp>
      <p:pic>
        <p:nvPicPr>
          <p:cNvPr id="29698" name="Рисунок 3" descr="C:\Users\user\Desktop\03kaCYJXXT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" y="2213841"/>
            <a:ext cx="39195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Объект 4" descr="C:\Users\user\Desktop\JEjzhvhLflc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585075" y="3594100"/>
            <a:ext cx="3946525" cy="2551113"/>
          </a:xfrm>
        </p:spPr>
      </p:pic>
      <p:pic>
        <p:nvPicPr>
          <p:cNvPr id="29700" name="Рисунок 5" descr="C:\Users\user\Desktop\NpOu7yhIFC8.jpg"/>
          <p:cNvPicPr>
            <a:picLocks noChangeAspect="1" noChangeArrowheads="1"/>
          </p:cNvPicPr>
          <p:nvPr/>
        </p:nvPicPr>
        <p:blipFill>
          <a:blip r:embed="rId5"/>
          <a:srcRect r="-1041" b="18256"/>
          <a:stretch>
            <a:fillRect/>
          </a:stretch>
        </p:blipFill>
        <p:spPr bwMode="auto">
          <a:xfrm>
            <a:off x="5009357" y="2842924"/>
            <a:ext cx="2100262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941388" y="153988"/>
            <a:ext cx="8596312" cy="17319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>Проект «Насекомые»</a:t>
            </a:r>
            <a:br>
              <a:rPr lang="ru-RU" dirty="0" smtClean="0"/>
            </a:br>
            <a:r>
              <a:rPr lang="ru-RU" dirty="0" smtClean="0"/>
              <a:t>(образовательная организация)</a:t>
            </a:r>
            <a:br>
              <a:rPr lang="ru-RU" dirty="0" smtClean="0"/>
            </a:br>
            <a:r>
              <a:rPr lang="ru-RU" dirty="0" smtClean="0"/>
              <a:t>(Краткосрочный </a:t>
            </a:r>
            <a:r>
              <a:rPr lang="ru-RU" dirty="0" smtClean="0"/>
              <a:t>проект, апрель 2018)</a:t>
            </a:r>
          </a:p>
        </p:txBody>
      </p:sp>
      <p:pic>
        <p:nvPicPr>
          <p:cNvPr id="45058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372350" y="4307084"/>
            <a:ext cx="3184814" cy="2388991"/>
          </a:xfrm>
        </p:spPr>
      </p:pic>
      <p:pic>
        <p:nvPicPr>
          <p:cNvPr id="45059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0526" y="4266300"/>
            <a:ext cx="3179330" cy="238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7351" y="1816423"/>
            <a:ext cx="3177886" cy="229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8038" y="1736685"/>
            <a:ext cx="3168217" cy="237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690563" y="101600"/>
            <a:ext cx="8596312" cy="1320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 smtClean="0"/>
              <a:t>Проект «</a:t>
            </a:r>
            <a:r>
              <a:rPr lang="ru-RU" sz="2400" dirty="0" smtClean="0">
                <a:latin typeface="Arial" charset="0"/>
              </a:rPr>
              <a:t>Рыбы</a:t>
            </a:r>
            <a:r>
              <a:rPr lang="ru-RU" sz="2400" dirty="0"/>
              <a:t>»</a:t>
            </a:r>
            <a:br>
              <a:rPr lang="ru-RU" sz="2400" dirty="0"/>
            </a:br>
            <a:r>
              <a:rPr lang="ru-RU" sz="2400" dirty="0"/>
              <a:t>(образовательная организация)</a:t>
            </a:r>
            <a:br>
              <a:rPr lang="ru-RU" sz="2400" dirty="0"/>
            </a:br>
            <a:r>
              <a:rPr lang="ru-RU" sz="2400" dirty="0"/>
              <a:t>Краткосрочный проект, апрель 2018)</a:t>
            </a:r>
            <a:endParaRPr lang="ru-RU" sz="2400" dirty="0" smtClean="0"/>
          </a:p>
        </p:txBody>
      </p:sp>
      <p:pic>
        <p:nvPicPr>
          <p:cNvPr id="3379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77863" y="4159250"/>
            <a:ext cx="3097212" cy="2324100"/>
          </a:xfrm>
        </p:spPr>
      </p:pic>
      <p:pic>
        <p:nvPicPr>
          <p:cNvPr id="3379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3475" y="4171950"/>
            <a:ext cx="3230563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6775" y="1293813"/>
            <a:ext cx="3552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6975" y="1345800"/>
            <a:ext cx="3540125" cy="26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1788" y="4189413"/>
            <a:ext cx="31369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677863" y="285750"/>
            <a:ext cx="8596312" cy="16446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«Страна фантазия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(образовательная организация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(долгосрочный, сентябрь-май 2017-2018)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  <p:pic>
        <p:nvPicPr>
          <p:cNvPr id="35842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8638" y="1930400"/>
            <a:ext cx="3048000" cy="2286000"/>
          </a:xfrm>
        </p:spPr>
      </p:pic>
      <p:pic>
        <p:nvPicPr>
          <p:cNvPr id="35843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8500" y="1930400"/>
            <a:ext cx="3116263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" y="4603750"/>
            <a:ext cx="3048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4825" y="1930400"/>
            <a:ext cx="29067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14825" y="4603750"/>
            <a:ext cx="29067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18500" y="4603750"/>
            <a:ext cx="311626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0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89375" y="817563"/>
            <a:ext cx="3881438" cy="5175250"/>
          </a:xfrm>
        </p:spPr>
      </p:pic>
      <p:pic>
        <p:nvPicPr>
          <p:cNvPr id="37891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55038" y="595313"/>
            <a:ext cx="309245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763" y="609600"/>
            <a:ext cx="3073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3695700"/>
            <a:ext cx="342265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39150" y="3695700"/>
            <a:ext cx="354330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8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96225" y="3551238"/>
            <a:ext cx="3844925" cy="2882900"/>
          </a:xfrm>
        </p:spPr>
      </p:pic>
      <p:pic>
        <p:nvPicPr>
          <p:cNvPr id="39939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0838" y="1689100"/>
            <a:ext cx="357346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213" y="527050"/>
            <a:ext cx="3741737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Разработка программного сопровождения образовательного процесса</a:t>
            </a:r>
            <a:endParaRPr lang="ru-RU" sz="2800" dirty="0"/>
          </a:p>
        </p:txBody>
      </p:sp>
      <p:pic>
        <p:nvPicPr>
          <p:cNvPr id="327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" y="2286001"/>
            <a:ext cx="9342437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259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Продуктивное использование образовательных технологий </a:t>
            </a:r>
            <a:endParaRPr lang="ru-RU" sz="28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1828800"/>
            <a:ext cx="9367837" cy="329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38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Характеристика группы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Всего в группе-  21 ребенок</a:t>
            </a:r>
          </a:p>
          <a:p>
            <a:r>
              <a:rPr lang="ru-RU" dirty="0" smtClean="0"/>
              <a:t>Мальчиков</a:t>
            </a:r>
          </a:p>
          <a:p>
            <a:r>
              <a:rPr lang="ru-RU" dirty="0" smtClean="0"/>
              <a:t>Девочек-7</a:t>
            </a:r>
            <a:endParaRPr lang="ru-RU" dirty="0"/>
          </a:p>
        </p:txBody>
      </p:sp>
      <p:pic>
        <p:nvPicPr>
          <p:cNvPr id="32770" name="Picture 2" descr="C:\Users\1\Desktop\A8IaHdY99C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18" y="2479963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648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/>
                <a:ea typeface="Times New Roman"/>
              </a:rPr>
              <a:t>Проведение открытых уроков, занятий, мероприятий, мастер - классов и др.</a:t>
            </a:r>
            <a:endParaRPr lang="ru-RU" sz="2800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4" y="2160588"/>
            <a:ext cx="8414590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366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677863" y="198438"/>
            <a:ext cx="8596312" cy="1731962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олимпиады, тестирования</a:t>
            </a:r>
            <a:endParaRPr lang="ru-RU" dirty="0" smtClean="0"/>
          </a:p>
        </p:txBody>
      </p:sp>
      <p:pic>
        <p:nvPicPr>
          <p:cNvPr id="41990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925" y="2014538"/>
            <a:ext cx="202882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1175" y="1939926"/>
            <a:ext cx="2190750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5962" y="1979613"/>
            <a:ext cx="20558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64513" y="2028826"/>
            <a:ext cx="3429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>
                <a:latin typeface="Arial" charset="0"/>
              </a:rPr>
              <a:t>Диагностика развития детей в соответствии с ФГОС</a:t>
            </a:r>
          </a:p>
        </p:txBody>
      </p:sp>
      <p:graphicFrame>
        <p:nvGraphicFramePr>
          <p:cNvPr id="3174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072032"/>
              </p:ext>
            </p:extLst>
          </p:nvPr>
        </p:nvGraphicFramePr>
        <p:xfrm>
          <a:off x="557791" y="2179060"/>
          <a:ext cx="8697912" cy="398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Лист" r:id="rId4" imgW="8699746" imgH="3981033" progId="Excel.Sheet.8">
                  <p:embed/>
                </p:oleObj>
              </mc:Choice>
              <mc:Fallback>
                <p:oleObj name="Лист" r:id="rId4" imgW="8699746" imgH="3981033" progId="Excel.Shee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791" y="2179060"/>
                        <a:ext cx="8697912" cy="3983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Положительные результаты по снижению заболеваемости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детей группы № 2 «Фантазеры»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99" y="2147456"/>
            <a:ext cx="8465586" cy="389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08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677863" y="307975"/>
            <a:ext cx="8596312" cy="14986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</a:t>
            </a:r>
            <a:endParaRPr lang="ru-RU" dirty="0" smtClean="0"/>
          </a:p>
        </p:txBody>
      </p:sp>
      <p:pic>
        <p:nvPicPr>
          <p:cNvPr id="21506" name="Picture 2" descr="C:\Users\1\Desktop\уголок патриотического воспитания\20180413_14292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9263" y="2120900"/>
            <a:ext cx="3538537" cy="2654300"/>
          </a:xfrm>
        </p:spPr>
      </p:pic>
      <p:pic>
        <p:nvPicPr>
          <p:cNvPr id="21507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4975" y="2952750"/>
            <a:ext cx="36496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3588" y="3995738"/>
            <a:ext cx="3522662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2469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997527"/>
            <a:ext cx="8596312" cy="5044498"/>
          </a:xfrm>
        </p:spPr>
        <p:txBody>
          <a:bodyPr/>
          <a:lstStyle/>
          <a:p>
            <a:r>
              <a:rPr lang="ru-RU" dirty="0" smtClean="0"/>
              <a:t>-Создание </a:t>
            </a:r>
            <a:r>
              <a:rPr lang="ru-RU" dirty="0"/>
              <a:t>папки "</a:t>
            </a:r>
            <a:r>
              <a:rPr lang="ru-RU" dirty="0" err="1" smtClean="0"/>
              <a:t>Мнемотаблицы</a:t>
            </a:r>
            <a:r>
              <a:rPr lang="ru-RU" dirty="0" smtClean="0"/>
              <a:t>«</a:t>
            </a:r>
          </a:p>
          <a:p>
            <a:r>
              <a:rPr lang="ru-RU" dirty="0"/>
              <a:t>-</a:t>
            </a:r>
            <a:r>
              <a:rPr lang="ru-RU" dirty="0" smtClean="0"/>
              <a:t>Создание </a:t>
            </a:r>
            <a:r>
              <a:rPr lang="ru-RU" dirty="0"/>
              <a:t>картотеки опытов и экспериментов</a:t>
            </a:r>
          </a:p>
          <a:p>
            <a:r>
              <a:rPr lang="ru-RU" dirty="0"/>
              <a:t>-Пополнение уголка </a:t>
            </a:r>
            <a:r>
              <a:rPr lang="ru-RU" dirty="0" smtClean="0"/>
              <a:t>экспериментирования (песочные </a:t>
            </a:r>
            <a:r>
              <a:rPr lang="ru-RU" dirty="0"/>
              <a:t>часы, груша, стаканчики и т.д.)</a:t>
            </a:r>
          </a:p>
          <a:p>
            <a:r>
              <a:rPr lang="ru-RU" dirty="0"/>
              <a:t>-Пополнение по ФЕМП "Состав числа"</a:t>
            </a:r>
          </a:p>
          <a:p>
            <a:r>
              <a:rPr lang="ru-RU" dirty="0"/>
              <a:t>-Картотека дидактических игр по ФЕМП</a:t>
            </a:r>
          </a:p>
          <a:p>
            <a:r>
              <a:rPr lang="ru-RU" dirty="0"/>
              <a:t>-Создание папки "Россия", "Москва"</a:t>
            </a:r>
          </a:p>
          <a:p>
            <a:r>
              <a:rPr lang="ru-RU" dirty="0" smtClean="0"/>
              <a:t>-Создание </a:t>
            </a:r>
            <a:r>
              <a:rPr lang="ru-RU" dirty="0"/>
              <a:t>нетрадиционного инвентаря для игр на улице </a:t>
            </a:r>
            <a:endParaRPr lang="ru-RU" dirty="0" smtClean="0"/>
          </a:p>
          <a:p>
            <a:r>
              <a:rPr lang="ru-RU" dirty="0" smtClean="0"/>
              <a:t>-Создание  </a:t>
            </a:r>
            <a:r>
              <a:rPr lang="ru-RU" dirty="0"/>
              <a:t>картотеки по нетрадиционным техникам </a:t>
            </a:r>
            <a:r>
              <a:rPr lang="ru-RU" dirty="0" smtClean="0"/>
              <a:t>рисования</a:t>
            </a:r>
          </a:p>
          <a:p>
            <a:r>
              <a:rPr lang="ru-RU" dirty="0"/>
              <a:t>-Создание фотоальбома "Моя семья"</a:t>
            </a:r>
          </a:p>
          <a:p>
            <a:r>
              <a:rPr lang="ru-RU" dirty="0" smtClean="0"/>
              <a:t>-Обновление </a:t>
            </a:r>
            <a:r>
              <a:rPr lang="ru-RU" dirty="0"/>
              <a:t>атрибутов для сюжетно-ролевых игр</a:t>
            </a:r>
          </a:p>
          <a:p>
            <a:r>
              <a:rPr lang="ru-RU" dirty="0"/>
              <a:t>-Создание картотеки сюжетно-ролевых игр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7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677863" y="249382"/>
            <a:ext cx="8596312" cy="1205345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родителей в жизни детского сада и группы</a:t>
            </a:r>
            <a:endParaRPr lang="ru-RU" dirty="0" smtClean="0"/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094662" y="1978026"/>
            <a:ext cx="2579891" cy="1824577"/>
          </a:xfrm>
        </p:spPr>
      </p:pic>
      <p:pic>
        <p:nvPicPr>
          <p:cNvPr id="2355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7681" y="4736718"/>
            <a:ext cx="2947410" cy="199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0624" y="1967417"/>
            <a:ext cx="2540721" cy="183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7309" y="4826451"/>
            <a:ext cx="3063730" cy="189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06889" y="1978026"/>
            <a:ext cx="2875650" cy="182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5025" y="4842109"/>
            <a:ext cx="2582285" cy="189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10800000" flipV="1">
            <a:off x="839788" y="1468583"/>
            <a:ext cx="305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участие в фотовыставках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9788" y="4179888"/>
            <a:ext cx="305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Совместный, спортивный  поход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47309" y="1468583"/>
            <a:ext cx="321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Спортивные праздники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47310" y="4179888"/>
            <a:ext cx="306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Совместное творчество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997681" y="1288473"/>
            <a:ext cx="327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Участие в благотворительных акциях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997681" y="4179888"/>
            <a:ext cx="304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Открытые занятия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/>
              <a:t>Удовлетворенность родителей качеством образовательного процесса </a:t>
            </a:r>
            <a:r>
              <a:rPr lang="ru-RU" sz="2400" b="1" dirty="0" smtClean="0"/>
              <a:t>( анкетирование)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В нашей группе родители являются активными участниками педагогического процесса. Разнообразные формы работы с родителями (индивидуальные, подгрупповые, групповые консультации и беседы по запросам родителей,  родительские собрания, открытые занятия для родителей, совместные мероприятия, участие родителей в проектной деятельности,  выставки семейного творчества, анкетирование) способствуют установлению партнерских отношений родителей и педагогов в вопросах воспитания, обучения и коррекции детей.. На информационных стендах, личных беседах, консультациях они получают информацию проводимой работе в детском саду и группе, о и физическом и эмоциональном состоянии детей. </a:t>
            </a:r>
          </a:p>
          <a:p>
            <a:r>
              <a:rPr lang="ru-RU" sz="1600" dirty="0"/>
              <a:t>Для определения степени удовлетворенности родителей провожу ежегодное  анкетирование. Анкета для родителей представлена на сайте детского сада. Родители охотно участвуют в опросе, активность в разные года составляет от 81% до 90%.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4698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277092"/>
            <a:ext cx="8596312" cy="761999"/>
          </a:xfrm>
        </p:spPr>
        <p:txBody>
          <a:bodyPr/>
          <a:lstStyle/>
          <a:p>
            <a:r>
              <a:rPr lang="ru-RU" dirty="0"/>
              <a:t>Результаты участия </a:t>
            </a:r>
            <a:r>
              <a:rPr lang="ru-RU" dirty="0" smtClean="0"/>
              <a:t>воспитанников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258320"/>
              </p:ext>
            </p:extLst>
          </p:nvPr>
        </p:nvGraphicFramePr>
        <p:xfrm>
          <a:off x="622445" y="1052944"/>
          <a:ext cx="8909480" cy="837434"/>
        </p:xfrm>
        <a:graphic>
          <a:graphicData uri="http://schemas.openxmlformats.org/drawingml/2006/table">
            <a:tbl>
              <a:tblPr firstRow="1" firstCol="1" bandRow="1"/>
              <a:tblGrid>
                <a:gridCol w="1113685"/>
                <a:gridCol w="1113685"/>
                <a:gridCol w="1113685"/>
                <a:gridCol w="1113685"/>
                <a:gridCol w="1113685"/>
                <a:gridCol w="1113685"/>
                <a:gridCol w="1113685"/>
                <a:gridCol w="1113685"/>
              </a:tblGrid>
              <a:tr h="418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образовательной организации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«Дары Осени»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20.09.2017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МДОУ «Детский сад № 237»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место (1)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место (1)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место (1)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8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Конкурс-выставка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образовательной организации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«Осень золотая»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11.10.2017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МДОУ «Детский сад № 237»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место (1)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место (1)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место (1)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984089"/>
              </p:ext>
            </p:extLst>
          </p:nvPr>
        </p:nvGraphicFramePr>
        <p:xfrm>
          <a:off x="677863" y="1870365"/>
          <a:ext cx="8596312" cy="3574474"/>
        </p:xfrm>
        <a:graphic>
          <a:graphicData uri="http://schemas.openxmlformats.org/drawingml/2006/table">
            <a:tbl>
              <a:tblPr firstRow="1" firstCol="1" bandRow="1"/>
              <a:tblGrid>
                <a:gridCol w="1074539"/>
                <a:gridCol w="1074539"/>
                <a:gridCol w="1074539"/>
                <a:gridCol w="1074539"/>
                <a:gridCol w="1074539"/>
                <a:gridCol w="1074539"/>
                <a:gridCol w="1074539"/>
                <a:gridCol w="1074539"/>
              </a:tblGrid>
              <a:tr h="623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Творческий конкурс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Всеросийский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«Осеннее утро на волге»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 2017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Дошкольник.РФ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 1 степени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образовательной организации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«Зимушка хрустальная»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21.12.2017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МДОУ «Детский сад № 237»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место (2)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место (1)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место (1)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образовательной организации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«Столовая для птиц»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10.01.2018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МДОУ «Детский сад № 237»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место (1)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место (1)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место (1)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Конкурс-выставка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образовательной организации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«Мой любимый район»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16.02.2018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МДОУ Детский сад № 237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место (1)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место (2)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место (2)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образовательной организации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«Моя мама-рукодельница»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05.03.2018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МДОУ «Детский сад № 237»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место (3)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место (1)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место (1)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Фотоконкурс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образовательной организации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«Мы с папой спортсмены»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21.02.2018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МДОУ «Детский сад № 237»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Творческий конкурс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Всеросийский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«Грачи прилетели»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03.04. 2018 г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«Портал Педагога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Творческий конкурс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Всеросийский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«Пасхальная радость»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08.04.2018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«Портал Педагога»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38040"/>
              </p:ext>
            </p:extLst>
          </p:nvPr>
        </p:nvGraphicFramePr>
        <p:xfrm>
          <a:off x="747136" y="5375564"/>
          <a:ext cx="8596310" cy="1059106"/>
        </p:xfrm>
        <a:graphic>
          <a:graphicData uri="http://schemas.openxmlformats.org/drawingml/2006/table">
            <a:tbl>
              <a:tblPr firstRow="1" firstCol="1" bandRow="1"/>
              <a:tblGrid>
                <a:gridCol w="703922"/>
                <a:gridCol w="1127484"/>
                <a:gridCol w="1127484"/>
                <a:gridCol w="1127484"/>
                <a:gridCol w="1127484"/>
                <a:gridCol w="1127484"/>
                <a:gridCol w="1127484"/>
                <a:gridCol w="1127484"/>
              </a:tblGrid>
              <a:tr h="529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Конкурс-выставка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образовательной организации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«Капель»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17.04.2018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МДОУ «Детский сад № 237»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место (1)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место (1)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место (1)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9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Мастер-класс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Всеросийский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«Букет для мамы»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 2018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Дошкольник.РФ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 1 степени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4" marR="8814" marT="8814" marB="88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674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5144" y="525462"/>
            <a:ext cx="2495550" cy="3429000"/>
          </a:xfrm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9300" y="520700"/>
            <a:ext cx="2556397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5863" y="520700"/>
            <a:ext cx="2657690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6013" y="4046538"/>
            <a:ext cx="3429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188290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329</TotalTime>
  <Words>669</Words>
  <Application>Microsoft Office PowerPoint</Application>
  <PresentationFormat>Произвольный</PresentationFormat>
  <Paragraphs>154</Paragraphs>
  <Slides>22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Грань</vt:lpstr>
      <vt:lpstr>Лист</vt:lpstr>
      <vt:lpstr>Отчет о проделанной воспитательно-образовательной работе за 2017-2018 учебный год, старшая группа №2 «Фантазёры» </vt:lpstr>
      <vt:lpstr>Характеристика группы</vt:lpstr>
      <vt:lpstr>Положительные результаты по снижению заболеваемости  детей группы № 2 «Фантазеры»   </vt:lpstr>
      <vt:lpstr>Развивающая предметно-пространственная среда</vt:lpstr>
      <vt:lpstr>Презентация PowerPoint</vt:lpstr>
      <vt:lpstr>Участие родителей в жизни детского сада и группы</vt:lpstr>
      <vt:lpstr>Удовлетворенность родителей качеством образовательного процесса ( анкетирование)</vt:lpstr>
      <vt:lpstr>Результаты участия воспитанников</vt:lpstr>
      <vt:lpstr>Презентация PowerPoint</vt:lpstr>
      <vt:lpstr>Интересные события в группе</vt:lpstr>
      <vt:lpstr>Проектная деятельность  (образовательная организация) Проект:  «Путешествие в страну математики» (долгосрочный, сентябрь-май 2017-2018)</vt:lpstr>
      <vt:lpstr>Проект: «Моя любимая игрушка» (образовательная организация) Краткосрочный проект, март 2018</vt:lpstr>
      <vt:lpstr>Проект «Насекомые» (образовательная организация) (Краткосрочный проект, апрель 2018)</vt:lpstr>
      <vt:lpstr>Проект «Рыбы» (образовательная организация) Краткосрочный проект, апрель 2018)</vt:lpstr>
      <vt:lpstr>Проект: «Страна фантазия» (образовательная организация) (долгосрочный, сентябрь-май 2017-2018)  </vt:lpstr>
      <vt:lpstr>Презентация PowerPoint</vt:lpstr>
      <vt:lpstr>Презентация PowerPoint</vt:lpstr>
      <vt:lpstr>Разработка программного сопровождения образовательного процесса</vt:lpstr>
      <vt:lpstr>Продуктивное использование образовательных технологий </vt:lpstr>
      <vt:lpstr>Проведение открытых уроков, занятий, мероприятий, мастер - классов и др.</vt:lpstr>
      <vt:lpstr>Курсы, вебинары, олимпиады, тестирования</vt:lpstr>
      <vt:lpstr>Диагностика развития детей в соответствии с ФГОС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воспитательно-образовательной работе за 2016-2017 учебный год, средняя группа №2 «Фантазёры» </dc:title>
  <dc:creator>Татьяна Карпушкина</dc:creator>
  <cp:lastModifiedBy>1</cp:lastModifiedBy>
  <cp:revision>31</cp:revision>
  <dcterms:created xsi:type="dcterms:W3CDTF">2018-05-06T16:55:18Z</dcterms:created>
  <dcterms:modified xsi:type="dcterms:W3CDTF">2018-05-20T11:57:40Z</dcterms:modified>
</cp:coreProperties>
</file>