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6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772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81BF027-C758-48D4-9FD1-B3532182A602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DDCA5C5-E9C5-4522-8EBF-6053DEF1E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8470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0D162DB-9A95-4BFB-945B-8ACD7795DF82}" type="slidenum">
              <a:rPr lang="zh-CN" altLang="en-US" sz="1200">
                <a:latin typeface="+mn-lt"/>
              </a:rPr>
              <a:pPr algn="r">
                <a:defRPr/>
              </a:pPr>
              <a:t>2</a:t>
            </a:fld>
            <a:endParaRPr lang="zh-CN" alt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0D162DB-9A95-4BFB-945B-8ACD7795DF82}" type="slidenum">
              <a:rPr lang="zh-CN" altLang="en-US" sz="1200">
                <a:latin typeface="+mn-lt"/>
              </a:rPr>
              <a:pPr algn="r">
                <a:defRPr/>
              </a:pPr>
              <a:t>11</a:t>
            </a:fld>
            <a:endParaRPr lang="zh-CN" alt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0D162DB-9A95-4BFB-945B-8ACD7795DF82}" type="slidenum">
              <a:rPr lang="zh-CN" altLang="en-US" sz="1200">
                <a:latin typeface="+mn-lt"/>
              </a:rPr>
              <a:pPr algn="r">
                <a:defRPr/>
              </a:pPr>
              <a:t>12</a:t>
            </a:fld>
            <a:endParaRPr lang="zh-CN" alt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0D162DB-9A95-4BFB-945B-8ACD7795DF82}" type="slidenum">
              <a:rPr lang="zh-CN" altLang="en-US" sz="1200">
                <a:latin typeface="+mn-lt"/>
              </a:rPr>
              <a:pPr algn="r">
                <a:defRPr/>
              </a:pPr>
              <a:t>13</a:t>
            </a:fld>
            <a:endParaRPr lang="zh-CN" alt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0D162DB-9A95-4BFB-945B-8ACD7795DF82}" type="slidenum">
              <a:rPr lang="zh-CN" altLang="en-US" sz="1200">
                <a:latin typeface="+mn-lt"/>
              </a:rPr>
              <a:pPr algn="r">
                <a:defRPr/>
              </a:pPr>
              <a:t>3</a:t>
            </a:fld>
            <a:endParaRPr lang="zh-CN" alt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0D162DB-9A95-4BFB-945B-8ACD7795DF82}" type="slidenum">
              <a:rPr lang="zh-CN" altLang="en-US" sz="1200">
                <a:latin typeface="+mn-lt"/>
              </a:rPr>
              <a:pPr algn="r">
                <a:defRPr/>
              </a:pPr>
              <a:t>4</a:t>
            </a:fld>
            <a:endParaRPr lang="zh-CN" alt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0D162DB-9A95-4BFB-945B-8ACD7795DF82}" type="slidenum">
              <a:rPr lang="zh-CN" altLang="en-US" sz="1200">
                <a:latin typeface="+mn-lt"/>
              </a:rPr>
              <a:pPr algn="r">
                <a:defRPr/>
              </a:pPr>
              <a:t>5</a:t>
            </a:fld>
            <a:endParaRPr lang="zh-CN" alt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0D162DB-9A95-4BFB-945B-8ACD7795DF82}" type="slidenum">
              <a:rPr lang="zh-CN" altLang="en-US" sz="1200">
                <a:latin typeface="+mn-lt"/>
              </a:rPr>
              <a:pPr algn="r">
                <a:defRPr/>
              </a:pPr>
              <a:t>6</a:t>
            </a:fld>
            <a:endParaRPr lang="zh-CN" alt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0D162DB-9A95-4BFB-945B-8ACD7795DF82}" type="slidenum">
              <a:rPr lang="zh-CN" altLang="en-US" sz="1200">
                <a:latin typeface="+mn-lt"/>
              </a:rPr>
              <a:pPr algn="r">
                <a:defRPr/>
              </a:pPr>
              <a:t>7</a:t>
            </a:fld>
            <a:endParaRPr lang="zh-CN" alt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0D162DB-9A95-4BFB-945B-8ACD7795DF82}" type="slidenum">
              <a:rPr lang="zh-CN" altLang="en-US" sz="1200">
                <a:latin typeface="+mn-lt"/>
              </a:rPr>
              <a:pPr algn="r">
                <a:defRPr/>
              </a:pPr>
              <a:t>8</a:t>
            </a:fld>
            <a:endParaRPr lang="zh-CN" alt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0D162DB-9A95-4BFB-945B-8ACD7795DF82}" type="slidenum">
              <a:rPr lang="zh-CN" altLang="en-US" sz="1200">
                <a:latin typeface="+mn-lt"/>
              </a:rPr>
              <a:pPr algn="r">
                <a:defRPr/>
              </a:pPr>
              <a:t>9</a:t>
            </a:fld>
            <a:endParaRPr lang="zh-CN" alt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0D162DB-9A95-4BFB-945B-8ACD7795DF82}" type="slidenum">
              <a:rPr lang="zh-CN" altLang="en-US" sz="1200">
                <a:latin typeface="+mn-lt"/>
              </a:rPr>
              <a:pPr algn="r">
                <a:defRPr/>
              </a:pPr>
              <a:t>10</a:t>
            </a:fld>
            <a:endParaRPr lang="zh-CN" altLang="en-US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12F4-A786-40B1-A509-0344C3A60A79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20A34-B03A-48A8-9090-07935020A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2353A-78A2-4FA6-A693-EF236A2465B4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EEB01-87B0-4CB2-B833-3DF08EB1D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357A2-706A-4C0B-BD61-C553EFE268B2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19AA-40D7-4671-822F-792194FD4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AF1F8-E206-41AA-8094-217918E3B13F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2D6D1-76CC-431A-A391-C591B75D4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A2AD-6E57-471F-9B24-2F5D73A714F1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20A2C-0858-4948-96A6-3B207A5E4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8CE6-41F0-46C1-A6E1-23A71640DADC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3C4E-00E3-4F6D-A13F-53C0000E0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93CC-B92B-4199-94CB-FD1DE3F497E1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F34D-744A-4544-98B3-9FE80A1C8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2799-9ACB-4F3E-956A-A79C186D03D0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BDD90-2F7D-496B-820E-845929197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A9D70-249F-41F6-B0FB-3051265C0E6B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BD1C-8C0C-4A69-B942-D194416B9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9F61-6822-446B-9952-54F8AA5FE270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D35C3-F642-4023-B153-8B9C36A33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12AE-363D-4023-BAFD-32FEF8B603D6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58C3E-FF17-4B12-804E-27E74A6FC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323D0B-4907-45BB-BE7C-1D2EA8A78BB3}" type="datetimeFigureOut">
              <a:rPr lang="ru-RU"/>
              <a:pPr>
                <a:defRPr/>
              </a:pPr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BB0268-9EFF-45F4-B085-8E58B466C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face.ru/uploads/region/consultation/consulting_docs/273-fz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268760"/>
            <a:ext cx="6407150" cy="295232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Собрание </a:t>
            </a:r>
            <a:endParaRPr lang="ru-RU" sz="5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endParaRPr lang="ru-RU" sz="5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будущих </a:t>
            </a:r>
            <a:endParaRPr lang="ru-RU" sz="5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первоклассников</a:t>
            </a:r>
            <a:endParaRPr lang="ru-RU" sz="5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-1855788" y="25050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pitchFamily="34" charset="0"/>
              <a:ea typeface="宋体" charset="-122"/>
            </a:endParaRPr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539552" y="332656"/>
            <a:ext cx="838842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 наказывать ребёнка за отсутствие успехов в обучении?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Не  рекомендуется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ведь первоклассник ещё ничему не научился. Наказать можно за непослушание. Однако помните, что нельзя наказывать трудом или лишением прогулки. Небрежно выполненное задание необходимо переделать, но не поздно вечером.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Попытайтесь вселить в ребёнка уверенность в своих силах, подбодрите его и подскажите, как лучше сделать задание. Хвалите первоклассника даже за самые маленькие успехи, и тогда вам не придётся думать о наказании.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 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-1855788" y="25050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pitchFamily="34" charset="0"/>
              <a:ea typeface="宋体" charset="-122"/>
            </a:endParaRPr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755576" y="188640"/>
            <a:ext cx="8388424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помощи первокласснику в учёбе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       Следите за тем, чтобы ребёнок занимался в одно и то же время и придерживался режима для первоклассника.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       Не отчаивайтесь, если у ребёнка не сразу получается так, как вам хочется. 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       Научитесь точно ставить перед ребёнком учебную задачу, но не более одной, ведь ему трудно удерживать внимание на нескольких объектах.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       Главным для учебных тренировок является положительный эмоциональный настрой, создание ситуации успеха, при которой обязательно    будет, достигнут качественно новый результат.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       Никогда и ни с кем не сравнивайте своего ребёнка, ведь он – личность.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       Организуйте действенную помощь первокласснику.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       Приучайте ребенка ежедневно собирать портфель, лучше накануне вечером, но не делайте это за него. 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-1855788" y="25050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pitchFamily="34" charset="0"/>
              <a:ea typeface="宋体" charset="-122"/>
            </a:endParaRPr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755576" y="188640"/>
            <a:ext cx="8388424" cy="84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что следует обратить внимание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подготовке ребенка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школе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1.Физическая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готовность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2.Нравственная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готовность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3.Психологическая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готовность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4.Развитие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школьно-значимых психологических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функций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5.Мыслительная готовность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6.Важен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 объем знаний ребенка, а качество знаний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7.Подготовка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чтению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8.Подготовка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письму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9.Подготовка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грамматике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10.Подготовка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математике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-1855788" y="25050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pitchFamily="34" charset="0"/>
              <a:ea typeface="宋体" charset="-122"/>
            </a:endParaRPr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755576" y="188640"/>
            <a:ext cx="8388424" cy="75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Запомните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Ø    При подготовке к школе вы должны оставаться для вашего ребёнка любящим и понимающим родителем и не брать на себя роль учителя! Ребёнок охотно делает только то, что у него получается, поэтому он не может быть ленивым.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Ø    Постарайтесь достижения ребёнка не сравнивать ни со своими, ни с достижениями старшего брата, ни одноклассников (не озвучивайте это при ребёнке, даже если они в его пользу!).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Ø    Ваша любовь и терпение будут служить гарантом уверенного продвижения в учёбе для вашего малыша.</a:t>
            </a:r>
          </a:p>
          <a:p>
            <a:endParaRPr lang="ru-RU" sz="2400" dirty="0" smtClean="0"/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b="1" dirty="0" smtClean="0"/>
              <a:t> </a:t>
            </a:r>
            <a:endParaRPr lang="ru-RU" sz="2400" dirty="0" smtClean="0"/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339752" y="1340768"/>
            <a:ext cx="6516216" cy="15113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2636912"/>
            <a:ext cx="6407150" cy="936377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Желаем удачи</a:t>
            </a:r>
            <a:r>
              <a:rPr lang="ru-RU" sz="57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-1855788" y="25050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pitchFamily="34" charset="0"/>
              <a:ea typeface="宋体" charset="-122"/>
            </a:endParaRPr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571472" y="476672"/>
            <a:ext cx="8215370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сколько лет можно привести </a:t>
            </a:r>
            <a:endParaRPr lang="ru-RU" sz="3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в школу? </a:t>
            </a:r>
          </a:p>
          <a:p>
            <a:pPr algn="ctr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Закон РФ «Об образовании в Российской Федерации», N 273-ФЗ от 29.12.2012 Статья 67. Организация приема на обучение по основным общеобразовательным программам гласит, что в 1 класс общеобразовательной школы могут поступить дети, начиная с возраста 6-и с половиной лет и до достижения 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возраста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8-и лет. 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-1855788" y="25050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pitchFamily="34" charset="0"/>
              <a:ea typeface="宋体" charset="-122"/>
            </a:endParaRPr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611560" y="764704"/>
            <a:ext cx="821537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Обязательна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 школьная форма в 1 классе?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Федеральный закон  «Об Образовании в РФ» </a:t>
            </a:r>
            <a:endParaRPr lang="ru-RU" sz="2800" u="sng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№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 273-ФЗ от 29.12.2012 г.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дал образовательным организациям возможность устанавливать требования к одежде школьника (цвету, виду, размеру, фасону, знакам отличия и т. д.).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образовательная организация ввела школьную форму, то она является необходимым условием посещения школы. Обязанность учащегося — выполнять Устав образовательной организации и требования локальных актов, например, ношение школьной формы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-1855788" y="25050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pitchFamily="34" charset="0"/>
              <a:ea typeface="宋体" charset="-122"/>
            </a:endParaRPr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611560" y="548680"/>
            <a:ext cx="821537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Режим дня первоклассников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     Первый  год  обучения  особенно трудный для  ребенка:  меняется  привычный  уклад  его 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он адаптируется  к  новым  социальным условиям,  новой деятельности, незнакомым взрослым  и  сверстникам.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 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Дети обычно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адаптируется в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 течение  первых  двух - трех  месяцев  обучения. </a:t>
            </a: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У  детей, благополучно  прошедших  адаптацию, преобладает  хорошее  настроение,  активное 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отношение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к   учебе, желание  посещать  школу, добросовестно и без  видимого  напряжения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выполнять требования учителя.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-1855788" y="25050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pitchFamily="34" charset="0"/>
              <a:ea typeface="宋体" charset="-122"/>
            </a:endParaRPr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683568" y="980728"/>
            <a:ext cx="821537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успешной адаптации ребенка в школе важную роль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играет режим дня первоклассника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Утром у ребенка должно быть достаточно времени, чтобы не спеша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собраться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школу. Встать с постели нужно за час-полтора до начала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занятий. Важнее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сохранить хорошее настроение и доброе отношение между вами и ребенком.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Дорога в школу, если идти не торопясь, в течение 15—20 минут может стать прекрасной прогулкой. По возможности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выберите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маршрут подальше от проезжих дорог.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-1855788" y="25050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pitchFamily="34" charset="0"/>
              <a:ea typeface="宋体" charset="-122"/>
            </a:endParaRPr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755576" y="302359"/>
            <a:ext cx="838842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Одна из частых родительских ошибок — усаживание ребенка за уроки сразу после обеда. </a:t>
            </a:r>
            <a:endParaRPr lang="ru-RU" sz="28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Ребенок еще «не стряхнул» с себя утомление 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школе.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Прекрасным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отдыхом и хорошим способом восстановления сил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служит дневной сон.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Работоспособность человека и ребенка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10—13 часов, а затем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к 14 часам обычно снижается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Далее, к 16 часам 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большинства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снова происходит повышение работоспособности,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затем снижается к 20 часам. </a:t>
            </a: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Продолжительность занятий не должна быть более часа,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причем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после 25—30 минут работы необходим перерыв для неболь­шой разминки на 3—5 минут.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очень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ваше терпение и доброжелательность.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-1855788" y="25050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pitchFamily="34" charset="0"/>
              <a:ea typeface="宋体" charset="-122"/>
            </a:endParaRPr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539552" y="692696"/>
            <a:ext cx="838842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Ежедневное пребывание ребенка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воздухе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должно быть не менее 3,5 часов.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Очень важно, чтобы в распорядке дня у ребенка нашлось время для его любимых занятий и игр.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Вечером просто необходимо выкроить время для общения с ребенком.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скупитесь на похвалы, даже если успехи вашего первоклашки пока еще невелики. Если что-то не получилось, посоветуйте или помогите исправить. Будьте доброжелательны, ведь от вашего поведения тоже зависит с каким настроением ребенок завтра пойдет в школу. </a:t>
            </a:r>
          </a:p>
          <a:p>
            <a:pPr algn="ctr"/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Следите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, чтобы первоклассник соблюдал режим дня. Это поможет ребенку стать организованным.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-1855788" y="25050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pitchFamily="34" charset="0"/>
              <a:ea typeface="宋体" charset="-122"/>
            </a:endParaRPr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755576" y="302359"/>
            <a:ext cx="8388424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Организация обучения в 1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классе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учебного года –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33 учебные недели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Учебная недельная нагрузка  первоклассника не должна превышать 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4 уроков в день и 1 день – не более 5 уроков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Продолжительность урока -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35 минут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обязательным проведением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двух физкультминуток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1,5 - 2 минуты каждая. Их рекомендуется проводить на 10-й и 20-й минутах урока (за исключением уроков физкультуры, ритмики и т.п.).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облегчения процесса адаптации детей к требованиям школьного обучения учебная нагрузка увеличивается постепенно: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в сентябре - октябре проводится ежедневно по три урока. </a:t>
            </a:r>
            <a:endParaRPr lang="ru-RU" sz="26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второй четверти ежедневно проводится 4 урока. 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-1855788" y="25050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>
              <a:latin typeface="Arial" pitchFamily="34" charset="0"/>
              <a:ea typeface="宋体" charset="-122"/>
            </a:endParaRPr>
          </a:p>
        </p:txBody>
      </p:sp>
      <p:sp>
        <p:nvSpPr>
          <p:cNvPr id="64516" name="Rectangle 8"/>
          <p:cNvSpPr>
            <a:spLocks noChangeArrowheads="1"/>
          </p:cNvSpPr>
          <p:nvPr/>
        </p:nvSpPr>
        <p:spPr bwMode="auto">
          <a:xfrm>
            <a:off x="539552" y="332656"/>
            <a:ext cx="8388424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Почему учителя не ставят оценки в 1 классе? </a:t>
            </a:r>
          </a:p>
          <a:p>
            <a:pPr algn="ctr"/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Из письма Минобразования РФ от 25.09.2000 г.‚ 021/11-13 «Об организации обучения в первом классе четырехлетней начальной школы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первом  классе  четырехлетней  начальной  школы  исключается  система  балльного  (отметочного) 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оценивание.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Недопустимо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также использование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 любой   знаковой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символики,  заменяющей   цифровую  отметку  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звездочки, самолетики, солнышки и пр.).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Допускается  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лишь словесная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  объяснительная  оценка.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 этого,   нельзя   при неправильном  ответе  ученика говорить "не думал",  "не  старался","неверно", лучше обходиться репликами "ты так думаешь",  "это  твое мнение", "давай послушаем других" и т.д.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  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219</Words>
  <Application>Microsoft Office PowerPoint</Application>
  <PresentationFormat>Экран (4:3)</PresentationFormat>
  <Paragraphs>91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Школа № 1250 сайт:http://sch1250s</dc:title>
  <dc:creator>natasha23</dc:creator>
  <cp:lastModifiedBy>Пользователь Windows</cp:lastModifiedBy>
  <cp:revision>43</cp:revision>
  <dcterms:created xsi:type="dcterms:W3CDTF">2011-08-02T23:19:04Z</dcterms:created>
  <dcterms:modified xsi:type="dcterms:W3CDTF">2019-02-20T07:09:32Z</dcterms:modified>
</cp:coreProperties>
</file>