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9" r:id="rId4"/>
    <p:sldId id="271" r:id="rId5"/>
    <p:sldId id="261" r:id="rId6"/>
    <p:sldId id="27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8C182-5D44-4FBD-BDBF-527929B09B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45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5AA7F-BCD8-4937-9C99-1A95A3510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7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7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39633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</a:p>
          <a:p>
            <a:pPr algn="ctr"/>
            <a:r>
              <a:rPr lang="ru-RU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«Готовимся к школе вместе!»</a:t>
            </a:r>
            <a:endParaRPr lang="ru-RU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141" y="4028189"/>
            <a:ext cx="2693000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kern="1200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Интеллектуальная готовность</a:t>
            </a:r>
            <a:endParaRPr lang="ru-RU" sz="3600" kern="12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123" name="Содержимое 6"/>
          <p:cNvSpPr>
            <a:spLocks noGrp="1"/>
          </p:cNvSpPr>
          <p:nvPr>
            <p:ph idx="4294967295"/>
          </p:nvPr>
        </p:nvSpPr>
        <p:spPr>
          <a:xfrm>
            <a:off x="538163" y="1412875"/>
            <a:ext cx="8605837" cy="4657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latin typeface="Georgia" pitchFamily="18" charset="0"/>
                <a:cs typeface="Arial" charset="0"/>
              </a:rPr>
              <a:t>Наличие кругозора, запаса знаний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Georgia" pitchFamily="18" charset="0"/>
                <a:cs typeface="Arial" charset="0"/>
              </a:rPr>
              <a:t>   об окружающем мире.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latin typeface="Georgia" pitchFamily="18" charset="0"/>
                <a:cs typeface="Arial" charset="0"/>
              </a:rPr>
              <a:t>Развитие памяти(зрительной и слуховой), внимания.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latin typeface="Georgia" pitchFamily="18" charset="0"/>
                <a:cs typeface="Arial" charset="0"/>
              </a:rPr>
              <a:t>Развитие мышления -способности устанавливать простейшие причинно-следственные связи, сравнивать, находить лишнее, обобщать.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latin typeface="Georgia" pitchFamily="18" charset="0"/>
                <a:cs typeface="Arial" charset="0"/>
              </a:rPr>
              <a:t>Развитие речи, фонематического слуха в соответствии с возрастной нормой.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latin typeface="Georgia" pitchFamily="18" charset="0"/>
                <a:cs typeface="Arial" charset="0"/>
              </a:rPr>
              <a:t>Зрительно-моторная координация.</a:t>
            </a:r>
          </a:p>
          <a:p>
            <a:pPr eaLnBrk="1" hangingPunct="1">
              <a:lnSpc>
                <a:spcPct val="80000"/>
              </a:lnSpc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183029"/>
            <a:ext cx="2053222" cy="10144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11163"/>
            <a:ext cx="8686800" cy="928687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kern="1200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Эмоционально-Волевая готовность</a:t>
            </a:r>
            <a:endParaRPr lang="ru-RU" sz="3600" kern="12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0" y="1214438"/>
            <a:ext cx="7023100" cy="3509962"/>
          </a:xfrm>
        </p:spPr>
        <p:txBody>
          <a:bodyPr/>
          <a:lstStyle/>
          <a:p>
            <a:pPr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8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Умение поставить цель, принять  решение, наметить план действия и исполнить его; </a:t>
            </a:r>
          </a:p>
          <a:p>
            <a:pPr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8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проявить определённое усилие в  случае преодоления препятствия;</a:t>
            </a:r>
          </a:p>
          <a:p>
            <a:pPr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8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способность оценить результат своего действия; </a:t>
            </a:r>
          </a:p>
          <a:p>
            <a:pPr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8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умение управлять своими движениями, вниманием; </a:t>
            </a:r>
          </a:p>
          <a:p>
            <a:pPr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8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умение преднамеренно заучивать стихотворение;  </a:t>
            </a:r>
          </a:p>
          <a:p>
            <a:pPr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8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способность подчинить своё желание необходимости сделать что-либо.</a:t>
            </a:r>
          </a:p>
          <a:p>
            <a:pPr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8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способность управлять своими эмоциями и поведением;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Symbol" pitchFamily="18" charset="2"/>
              <a:buChar char=""/>
            </a:pPr>
            <a:r>
              <a:rPr lang="ru-RU" sz="18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умение организовывать рабочее место и поддерживать порядок в нем;</a:t>
            </a:r>
          </a:p>
          <a:p>
            <a:pPr eaLnBrk="1" hangingPunct="1">
              <a:buFontTx/>
              <a:buNone/>
            </a:pPr>
            <a:endParaRPr lang="ru-RU" sz="2400" dirty="0" smtClean="0">
              <a:latin typeface="Georgia" pitchFamily="18" charset="0"/>
              <a:ea typeface="Calibri" pitchFamily="34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ru-RU" sz="2400" dirty="0" smtClean="0">
                <a:latin typeface="Georgia" pitchFamily="18" charset="0"/>
                <a:ea typeface="Calibri" pitchFamily="34" charset="0"/>
                <a:cs typeface="Arial" charset="0"/>
              </a:rPr>
              <a:t>    </a:t>
            </a:r>
          </a:p>
          <a:p>
            <a:pPr eaLnBrk="1" hangingPunct="1"/>
            <a:endParaRPr lang="ru-RU" sz="2400" dirty="0" smtClean="0">
              <a:latin typeface="Georgia" pitchFamily="18" charset="0"/>
              <a:ea typeface="Calibri" pitchFamily="34" charset="0"/>
              <a:cs typeface="Arial" charset="0"/>
            </a:endParaRPr>
          </a:p>
          <a:p>
            <a:pPr eaLnBrk="1" hangingPunct="1"/>
            <a:endParaRPr lang="ru-RU" sz="2400" dirty="0" smtClean="0">
              <a:latin typeface="Georgia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84270"/>
            <a:ext cx="2636912" cy="26369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kern="1200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Коммуникативная и социально-психологическая  готовность.</a:t>
            </a:r>
            <a:endParaRPr lang="ru-RU" sz="3600" kern="12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171" name="Содержимое 10"/>
          <p:cNvSpPr>
            <a:spLocks noGrp="1"/>
          </p:cNvSpPr>
          <p:nvPr>
            <p:ph idx="4294967295"/>
          </p:nvPr>
        </p:nvSpPr>
        <p:spPr>
          <a:xfrm>
            <a:off x="0" y="1554163"/>
            <a:ext cx="8785225" cy="5160962"/>
          </a:xfrm>
        </p:spPr>
        <p:txBody>
          <a:bodyPr/>
          <a:lstStyle/>
          <a:p>
            <a:pPr algn="just">
              <a:lnSpc>
                <a:spcPct val="115000"/>
              </a:lnSpc>
              <a:buFont typeface="Wingdings 2" pitchFamily="18" charset="2"/>
              <a:buChar char=""/>
              <a:tabLst>
                <a:tab pos="457200" algn="l"/>
              </a:tabLst>
            </a:pPr>
            <a:r>
              <a:rPr lang="ru-RU" sz="240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Умение понимать и выполнять распоряжения и задания, которые дают ребенку взрослые; </a:t>
            </a:r>
          </a:p>
          <a:p>
            <a:pPr algn="just">
              <a:lnSpc>
                <a:spcPct val="115000"/>
              </a:lnSpc>
              <a:buFont typeface="Wingdings 2" pitchFamily="18" charset="2"/>
              <a:buChar char=""/>
              <a:tabLst>
                <a:tab pos="457200" algn="l"/>
              </a:tabLst>
            </a:pPr>
            <a:r>
              <a:rPr lang="ru-RU" sz="240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Умение считаться с другими, подчиняться и уступать им при необходимости; </a:t>
            </a:r>
          </a:p>
          <a:p>
            <a:pPr algn="just">
              <a:lnSpc>
                <a:spcPct val="115000"/>
              </a:lnSpc>
              <a:buFont typeface="Wingdings 2" pitchFamily="18" charset="2"/>
              <a:buChar char=""/>
              <a:tabLst>
                <a:tab pos="457200" algn="l"/>
              </a:tabLst>
            </a:pPr>
            <a:r>
              <a:rPr lang="ru-RU" sz="240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Навык сотрудничества;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 2" pitchFamily="18" charset="2"/>
              <a:buChar char=""/>
              <a:tabLst>
                <a:tab pos="457200" algn="l"/>
              </a:tabLst>
            </a:pPr>
            <a:r>
              <a:rPr lang="ru-RU" sz="240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Способность самому решить свои простейшие     проблемы, обслужить себя;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tabLst>
                <a:tab pos="457200" algn="l"/>
              </a:tabLst>
            </a:pPr>
            <a:endParaRPr lang="ru-RU" sz="2800" smtClean="0">
              <a:latin typeface="Georgia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61751"/>
            <a:ext cx="3240360" cy="24928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A20000"/>
                </a:solidFill>
                <a:latin typeface="Georgia" pitchFamily="18" charset="0"/>
              </a:rPr>
              <a:t>ПЕДАГОГИЧЕСКАЯ ГОТОВНОСТЬ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 b="1" smtClean="0">
                <a:latin typeface="Georgia" pitchFamily="18" charset="0"/>
              </a:rPr>
              <a:t>    </a:t>
            </a:r>
            <a:r>
              <a:rPr lang="ru-RU" sz="2800" b="1" smtClean="0">
                <a:solidFill>
                  <a:srgbClr val="F20000"/>
                </a:solidFill>
                <a:latin typeface="Georgia" pitchFamily="18" charset="0"/>
              </a:rPr>
              <a:t>Педагогическая готовность</a:t>
            </a:r>
            <a:r>
              <a:rPr lang="ru-RU" sz="2800" smtClean="0">
                <a:latin typeface="Georgia" pitchFamily="18" charset="0"/>
              </a:rPr>
              <a:t> – это тот багаж </a:t>
            </a:r>
            <a:r>
              <a:rPr lang="ru-RU" sz="2800" i="1" smtClean="0">
                <a:solidFill>
                  <a:srgbClr val="800000"/>
                </a:solidFill>
                <a:latin typeface="Georgia" pitchFamily="18" charset="0"/>
              </a:rPr>
              <a:t>знаний, умений и навыков</a:t>
            </a:r>
            <a:r>
              <a:rPr lang="ru-RU" sz="2800" smtClean="0">
                <a:latin typeface="Georgia" pitchFamily="18" charset="0"/>
              </a:rPr>
              <a:t>, которыми обладает ребёнок - то, чему он научился в детском саду. Порядковый и количественный счёт, знание геометрических фигур, словарный запас, умение дифференцировать звуки, сведения об окружающем мире (животных, транспорте, временах года и т.д.), знание букв и прочее.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035339"/>
            <a:ext cx="3605448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hangingPunct="1"/>
            <a:r>
              <a:rPr lang="ru-RU" sz="4000" b="1" smtClean="0">
                <a:solidFill>
                  <a:srgbClr val="F20000"/>
                </a:solidFill>
                <a:latin typeface="Georgia" pitchFamily="18" charset="0"/>
              </a:rPr>
              <a:t>Главная задача родителей </a:t>
            </a:r>
            <a:r>
              <a:rPr lang="ru-RU" sz="4000" smtClean="0">
                <a:solidFill>
                  <a:srgbClr val="F20000"/>
                </a:solidFill>
                <a:latin typeface="Georgia" pitchFamily="18" charset="0"/>
              </a:rPr>
              <a:t>–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latin typeface="Georgia" pitchFamily="18" charset="0"/>
              </a:rPr>
              <a:t>    Создать общую установку, общую позицию ребенка по отношению к школе и учению. Такая позиция должна сделать поступление в школу радостно ожидаемым событием, вызвать положительное отношение к предстоящему учению с другими ребятами в школе и сделать само учение радостным и интересным занятием.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131" y="4747373"/>
            <a:ext cx="2778206" cy="1561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i="1" baseline="-25000" dirty="0" smtClean="0">
                <a:solidFill>
                  <a:srgbClr val="0066FF"/>
                </a:solidFill>
              </a:rPr>
              <a:t>Спасибо за внимание! </a:t>
            </a:r>
            <a:endParaRPr lang="ru-RU" sz="8000" b="1" i="1" baseline="-25000" dirty="0">
              <a:solidFill>
                <a:srgbClr val="0066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14724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9" t="-1" b="-2386"/>
          <a:stretch/>
        </p:blipFill>
        <p:spPr bwMode="auto">
          <a:xfrm>
            <a:off x="467544" y="476672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9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slide-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0"/>
          <a:stretch/>
        </p:blipFill>
        <p:spPr bwMode="auto">
          <a:xfrm>
            <a:off x="323528" y="332656"/>
            <a:ext cx="864096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784" y="764704"/>
            <a:ext cx="144430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12968" cy="63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6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484784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1.Выбирать надо самую безопасную дорогу от школы до дома.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2.Не вступать в разговор с посторонними людьми.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3.Если рядом затормозила машина, то нужно как можно быстрее отойти от нее на безопасное расстояние.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4.Ни в коем случае не надо ходить с посторонними людьми, даже если они говорят, что хотят чем-то угостить или что-то показать.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5.Не входить в подъезд с незнакомыми людьми; надо или позвонить по телефону взрослым или к соседям, попросить встретить.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6.Если звонят в домофон, то нельзя открывать дверь сразу, не уточнив, кто пришел, и тем более нельзя открывать квартиру.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7. Перед тем, как открыть дверь в квартиру надо посмотреть в глазок. Если там незнакомец, дверь открывать нельзя, даже если он говорит, что он сантехник, сосед или полицейский.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8.Выходя из квартиры, надо тоже смотреть в глазок. И если на лестничной площадке кто-то есть, то лучше подождать, пока он уйдет.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76671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 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равилах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безопасного поведения на улице, в подъезде, в своей квартире</a:t>
            </a:r>
            <a:r>
              <a:rPr lang="ru-RU" b="1" dirty="0">
                <a:solidFill>
                  <a:schemeClr val="accent6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183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852660" cy="640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3"/>
          <p:cNvSpPr>
            <a:spLocks noChangeArrowheads="1"/>
          </p:cNvSpPr>
          <p:nvPr/>
        </p:nvSpPr>
        <p:spPr bwMode="auto">
          <a:xfrm>
            <a:off x="2916238" y="692150"/>
            <a:ext cx="3024187" cy="10795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ГОТОВНОСТЬ К ШКОЛЕ</a:t>
            </a:r>
            <a:endParaRPr lang="ru-RU"/>
          </a:p>
        </p:txBody>
      </p:sp>
      <p:sp>
        <p:nvSpPr>
          <p:cNvPr id="2051" name="AutoShape 54"/>
          <p:cNvSpPr>
            <a:spLocks noChangeArrowheads="1"/>
          </p:cNvSpPr>
          <p:nvPr/>
        </p:nvSpPr>
        <p:spPr bwMode="auto">
          <a:xfrm>
            <a:off x="395288" y="1916113"/>
            <a:ext cx="2736850" cy="863600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dirty="0"/>
              <a:t>ПСИХОЛОГИЧЕСКАЯ</a:t>
            </a:r>
            <a:endParaRPr lang="ru-RU" dirty="0"/>
          </a:p>
        </p:txBody>
      </p:sp>
      <p:sp>
        <p:nvSpPr>
          <p:cNvPr id="2052" name="AutoShape 56"/>
          <p:cNvSpPr>
            <a:spLocks noChangeArrowheads="1"/>
          </p:cNvSpPr>
          <p:nvPr/>
        </p:nvSpPr>
        <p:spPr bwMode="auto">
          <a:xfrm>
            <a:off x="468313" y="4508500"/>
            <a:ext cx="2736850" cy="503238"/>
          </a:xfrm>
          <a:prstGeom prst="flowChartTerminator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КОММУНИКАТИВНАЯ</a:t>
            </a:r>
            <a:endParaRPr lang="ru-RU"/>
          </a:p>
        </p:txBody>
      </p:sp>
      <p:sp>
        <p:nvSpPr>
          <p:cNvPr id="2053" name="AutoShape 57"/>
          <p:cNvSpPr>
            <a:spLocks noChangeArrowheads="1"/>
          </p:cNvSpPr>
          <p:nvPr/>
        </p:nvSpPr>
        <p:spPr bwMode="auto">
          <a:xfrm>
            <a:off x="6011863" y="1916113"/>
            <a:ext cx="2232025" cy="935037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ФИЗИЧЕСКАЯ</a:t>
            </a:r>
            <a:endParaRPr lang="ru-RU"/>
          </a:p>
        </p:txBody>
      </p:sp>
      <p:sp>
        <p:nvSpPr>
          <p:cNvPr id="2054" name="AutoShape 58"/>
          <p:cNvSpPr>
            <a:spLocks noChangeArrowheads="1"/>
          </p:cNvSpPr>
          <p:nvPr/>
        </p:nvSpPr>
        <p:spPr bwMode="auto">
          <a:xfrm>
            <a:off x="395288" y="3789363"/>
            <a:ext cx="2376487" cy="576262"/>
          </a:xfrm>
          <a:prstGeom prst="flowChartTerminator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МОТИВАЦИОННАЯ</a:t>
            </a:r>
            <a:endParaRPr lang="ru-RU"/>
          </a:p>
        </p:txBody>
      </p:sp>
      <p:sp>
        <p:nvSpPr>
          <p:cNvPr id="2055" name="AutoShape 59"/>
          <p:cNvSpPr>
            <a:spLocks noChangeArrowheads="1"/>
          </p:cNvSpPr>
          <p:nvPr/>
        </p:nvSpPr>
        <p:spPr bwMode="auto">
          <a:xfrm>
            <a:off x="323850" y="2924175"/>
            <a:ext cx="2736850" cy="720725"/>
          </a:xfrm>
          <a:prstGeom prst="flowChartTerminator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ИНТЕЛЛЕКТУАЛЬНАЯ</a:t>
            </a:r>
            <a:endParaRPr lang="ru-RU"/>
          </a:p>
        </p:txBody>
      </p:sp>
      <p:sp>
        <p:nvSpPr>
          <p:cNvPr id="2056" name="AutoShape 60"/>
          <p:cNvSpPr>
            <a:spLocks noChangeArrowheads="1"/>
          </p:cNvSpPr>
          <p:nvPr/>
        </p:nvSpPr>
        <p:spPr bwMode="auto">
          <a:xfrm>
            <a:off x="3276600" y="2133600"/>
            <a:ext cx="2520950" cy="863600"/>
          </a:xfrm>
          <a:prstGeom prst="flowChartTerminator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ПЕДАГОГИЧЕСКАЯ</a:t>
            </a:r>
            <a:endParaRPr lang="ru-RU"/>
          </a:p>
        </p:txBody>
      </p:sp>
      <p:sp>
        <p:nvSpPr>
          <p:cNvPr id="2057" name="AutoShape 66"/>
          <p:cNvSpPr>
            <a:spLocks noChangeArrowheads="1"/>
          </p:cNvSpPr>
          <p:nvPr/>
        </p:nvSpPr>
        <p:spPr bwMode="auto">
          <a:xfrm rot="-2486580">
            <a:off x="2555875" y="1700213"/>
            <a:ext cx="504825" cy="328612"/>
          </a:xfrm>
          <a:prstGeom prst="leftArrow">
            <a:avLst>
              <a:gd name="adj1" fmla="val 50000"/>
              <a:gd name="adj2" fmla="val 3840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AutoShape 71"/>
          <p:cNvSpPr>
            <a:spLocks noChangeArrowheads="1"/>
          </p:cNvSpPr>
          <p:nvPr/>
        </p:nvSpPr>
        <p:spPr bwMode="auto">
          <a:xfrm rot="-7946836">
            <a:off x="5845969" y="1721644"/>
            <a:ext cx="496887" cy="307975"/>
          </a:xfrm>
          <a:prstGeom prst="leftArrow">
            <a:avLst>
              <a:gd name="adj1" fmla="val 50000"/>
              <a:gd name="adj2" fmla="val 4033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AutoShape 72"/>
          <p:cNvSpPr>
            <a:spLocks noChangeArrowheads="1"/>
          </p:cNvSpPr>
          <p:nvPr/>
        </p:nvSpPr>
        <p:spPr bwMode="auto">
          <a:xfrm rot="-5400000">
            <a:off x="4223544" y="1834357"/>
            <a:ext cx="431800" cy="309562"/>
          </a:xfrm>
          <a:prstGeom prst="leftArrow">
            <a:avLst>
              <a:gd name="adj1" fmla="val 50000"/>
              <a:gd name="adj2" fmla="val 3487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AutoShape 73"/>
          <p:cNvSpPr>
            <a:spLocks noChangeArrowheads="1"/>
          </p:cNvSpPr>
          <p:nvPr/>
        </p:nvSpPr>
        <p:spPr bwMode="auto">
          <a:xfrm>
            <a:off x="468313" y="5084763"/>
            <a:ext cx="3313112" cy="647700"/>
          </a:xfrm>
          <a:prstGeom prst="flowChartTerminator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Э</a:t>
            </a:r>
            <a:r>
              <a:rPr lang="uk-UA"/>
              <a:t>МОЦИОНАЛЬНО-ВОЛЕВАЯ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48" y="3254942"/>
            <a:ext cx="3324740" cy="2231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17513"/>
            <a:ext cx="8601075" cy="1357312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kern="1200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Физическая готовность</a:t>
            </a:r>
            <a:endParaRPr lang="ru-RU" sz="3200" kern="12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4294967295"/>
          </p:nvPr>
        </p:nvSpPr>
        <p:spPr>
          <a:xfrm>
            <a:off x="0" y="1557338"/>
            <a:ext cx="8686800" cy="5786437"/>
          </a:xfrm>
        </p:spPr>
        <p:txBody>
          <a:bodyPr/>
          <a:lstStyle/>
          <a:p>
            <a:pPr algn="r" eaLnBrk="1" hangingPunct="1"/>
            <a:r>
              <a:rPr lang="ru-RU" sz="2400" smtClean="0">
                <a:solidFill>
                  <a:srgbClr val="800000"/>
                </a:solidFill>
                <a:latin typeface="Cambria" pitchFamily="18" charset="0"/>
                <a:cs typeface="Arial" charset="0"/>
              </a:rPr>
              <a:t>Уровень физического </a:t>
            </a:r>
          </a:p>
          <a:p>
            <a:pPr algn="r" eaLnBrk="1" hangingPunct="1">
              <a:buFontTx/>
              <a:buNone/>
            </a:pPr>
            <a:r>
              <a:rPr lang="ru-RU" sz="2400" smtClean="0">
                <a:solidFill>
                  <a:srgbClr val="800000"/>
                </a:solidFill>
                <a:latin typeface="Cambria" pitchFamily="18" charset="0"/>
                <a:cs typeface="Arial" charset="0"/>
              </a:rPr>
              <a:t>развития в соответствии</a:t>
            </a:r>
          </a:p>
          <a:p>
            <a:pPr algn="r" eaLnBrk="1" hangingPunct="1">
              <a:buFontTx/>
              <a:buNone/>
            </a:pPr>
            <a:r>
              <a:rPr lang="ru-RU" sz="2400" smtClean="0">
                <a:solidFill>
                  <a:srgbClr val="800000"/>
                </a:solidFill>
                <a:latin typeface="Cambria" pitchFamily="18" charset="0"/>
                <a:cs typeface="Arial" charset="0"/>
              </a:rPr>
              <a:t> с возрастными нормами.</a:t>
            </a:r>
          </a:p>
          <a:p>
            <a:pPr algn="r" eaLnBrk="1" hangingPunct="1"/>
            <a:r>
              <a:rPr lang="ru-RU" sz="2400" smtClean="0">
                <a:solidFill>
                  <a:srgbClr val="800000"/>
                </a:solidFill>
                <a:latin typeface="Cambria" pitchFamily="18" charset="0"/>
                <a:cs typeface="Arial" charset="0"/>
              </a:rPr>
              <a:t>Состояние здоровья.</a:t>
            </a:r>
          </a:p>
          <a:p>
            <a:pPr algn="r" eaLnBrk="1" hangingPunct="1"/>
            <a:r>
              <a:rPr lang="ru-RU" sz="2400" smtClean="0">
                <a:solidFill>
                  <a:srgbClr val="800000"/>
                </a:solidFill>
                <a:latin typeface="Cambria" pitchFamily="18" charset="0"/>
                <a:cs typeface="Arial" charset="0"/>
              </a:rPr>
              <a:t>Развитие мелких мышц руки.</a:t>
            </a:r>
          </a:p>
          <a:p>
            <a:pPr algn="r" eaLnBrk="1" hangingPunct="1"/>
            <a:r>
              <a:rPr lang="ru-RU" sz="2400" smtClean="0">
                <a:solidFill>
                  <a:srgbClr val="800000"/>
                </a:solidFill>
                <a:latin typeface="Cambria" pitchFamily="18" charset="0"/>
                <a:cs typeface="Arial" charset="0"/>
              </a:rPr>
              <a:t>Пространственная организация и</a:t>
            </a:r>
          </a:p>
          <a:p>
            <a:pPr algn="r" eaLnBrk="1" hangingPunct="1">
              <a:buFontTx/>
              <a:buNone/>
            </a:pPr>
            <a:r>
              <a:rPr lang="ru-RU" sz="2400" smtClean="0">
                <a:solidFill>
                  <a:srgbClr val="800000"/>
                </a:solidFill>
                <a:latin typeface="Cambria" pitchFamily="18" charset="0"/>
                <a:cs typeface="Arial" charset="0"/>
              </a:rPr>
              <a:t>               координация движений, в том </a:t>
            </a:r>
          </a:p>
          <a:p>
            <a:pPr algn="r" eaLnBrk="1" hangingPunct="1">
              <a:buFontTx/>
              <a:buNone/>
            </a:pPr>
            <a:r>
              <a:rPr lang="ru-RU" sz="2400" smtClean="0">
                <a:solidFill>
                  <a:srgbClr val="800000"/>
                </a:solidFill>
                <a:latin typeface="Cambria" pitchFamily="18" charset="0"/>
                <a:cs typeface="Arial" charset="0"/>
              </a:rPr>
              <a:t>                    числе  координация «глаз-рука».</a:t>
            </a:r>
          </a:p>
          <a:p>
            <a:pPr algn="r" eaLnBrk="1" hangingPunct="1"/>
            <a:r>
              <a:rPr lang="ru-RU" sz="2400" smtClean="0">
                <a:solidFill>
                  <a:srgbClr val="800000"/>
                </a:solidFill>
                <a:latin typeface="Cambria" pitchFamily="18" charset="0"/>
                <a:cs typeface="Arial" charset="0"/>
              </a:rPr>
              <a:t>Готовность к учебным нагрузкам. 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5147"/>
            <a:ext cx="2619375" cy="29448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kern="1200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Мотивационная готовность</a:t>
            </a: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099" name="Содержимое 4"/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686800" cy="53578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u="sng" smtClean="0">
                <a:cs typeface="Arial" charset="0"/>
              </a:rPr>
              <a:t>У ребёнка высокая учебная мотивация, если он:</a:t>
            </a:r>
          </a:p>
          <a:p>
            <a:pPr eaLnBrk="1" hangingPunct="1"/>
            <a:r>
              <a:rPr lang="ru-RU" smtClean="0">
                <a:cs typeface="Arial" charset="0"/>
              </a:rPr>
              <a:t>хочет идти в школу, </a:t>
            </a:r>
          </a:p>
          <a:p>
            <a:pPr eaLnBrk="1" hangingPunct="1"/>
            <a:r>
              <a:rPr lang="ru-RU" smtClean="0">
                <a:cs typeface="Arial" charset="0"/>
              </a:rPr>
              <a:t>понимает важность и </a:t>
            </a:r>
          </a:p>
          <a:p>
            <a:pPr eaLnBrk="1" hangingPunct="1">
              <a:buFontTx/>
              <a:buNone/>
            </a:pPr>
            <a:r>
              <a:rPr lang="ru-RU" smtClean="0">
                <a:cs typeface="Arial" charset="0"/>
              </a:rPr>
              <a:t>   необходимость учения,</a:t>
            </a:r>
          </a:p>
          <a:p>
            <a:pPr eaLnBrk="1" hangingPunct="1"/>
            <a:r>
              <a:rPr lang="ru-RU" smtClean="0">
                <a:cs typeface="Arial" charset="0"/>
              </a:rPr>
              <a:t>проявляет выраженный</a:t>
            </a:r>
          </a:p>
          <a:p>
            <a:pPr eaLnBrk="1" hangingPunct="1">
              <a:buFontTx/>
              <a:buNone/>
            </a:pPr>
            <a:r>
              <a:rPr lang="ru-RU" smtClean="0">
                <a:cs typeface="Arial" charset="0"/>
              </a:rPr>
              <a:t>   интерес к получению</a:t>
            </a:r>
          </a:p>
          <a:p>
            <a:pPr eaLnBrk="1" hangingPunct="1">
              <a:buFontTx/>
              <a:buNone/>
            </a:pPr>
            <a:r>
              <a:rPr lang="ru-RU" smtClean="0">
                <a:cs typeface="Arial" charset="0"/>
              </a:rPr>
              <a:t>   новых знаний.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500313"/>
            <a:ext cx="3287713" cy="32686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E93F.tmp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321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</vt:lpstr>
      <vt:lpstr>Comic Sans MS</vt:lpstr>
      <vt:lpstr>Georgia</vt:lpstr>
      <vt:lpstr>Symbol</vt:lpstr>
      <vt:lpstr>Times New Roman</vt:lpstr>
      <vt:lpstr>Wingdings</vt:lpstr>
      <vt:lpstr>Wingdings 2</vt:lpstr>
      <vt:lpstr>pptE93F.tmp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Физическая готовность</vt:lpstr>
      <vt:lpstr>Мотивационная готовность</vt:lpstr>
      <vt:lpstr>Интеллектуальная готовность</vt:lpstr>
      <vt:lpstr>Эмоционально-Волевая готовность</vt:lpstr>
      <vt:lpstr>Коммуникативная и социально-психологическая  готовность.</vt:lpstr>
      <vt:lpstr>ПЕДАГОГИЧЕСКАЯ ГОТОВНОСТЬ</vt:lpstr>
      <vt:lpstr>Главная задача родителей – 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RePack by Diakov</cp:lastModifiedBy>
  <cp:revision>16</cp:revision>
  <dcterms:created xsi:type="dcterms:W3CDTF">2019-01-24T13:11:31Z</dcterms:created>
  <dcterms:modified xsi:type="dcterms:W3CDTF">2019-02-16T08:43:38Z</dcterms:modified>
</cp:coreProperties>
</file>