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91" r:id="rId3"/>
    <p:sldId id="292" r:id="rId4"/>
    <p:sldId id="293" r:id="rId5"/>
    <p:sldId id="295" r:id="rId6"/>
    <p:sldId id="296" r:id="rId7"/>
    <p:sldId id="297" r:id="rId8"/>
    <p:sldId id="298" r:id="rId9"/>
    <p:sldId id="303" r:id="rId10"/>
    <p:sldId id="304" r:id="rId11"/>
    <p:sldId id="28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0B52-6718-4B99-9CC9-84FB78257B31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i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pfOlj0dGp8In1jLec39PO5r419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3985" y="3933056"/>
            <a:ext cx="3672408" cy="231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75656" y="980729"/>
            <a:ext cx="53823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Математический уголок в подготовительной к школе  группе.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Лепбук</a:t>
            </a:r>
            <a:endParaRPr lang="ru-RU" sz="32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04" y="3789040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1650" y="818710"/>
            <a:ext cx="2700300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1417639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О цифрах в стихах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Числовые домики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Назови соседей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Математические </a:t>
            </a:r>
            <a:r>
              <a:rPr lang="ru-RU" sz="1600" dirty="0" err="1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пазлы</a:t>
            </a:r>
            <a:endParaRPr lang="ru-RU" sz="1600" dirty="0" smtClean="0">
              <a:solidFill>
                <a:srgbClr val="7030A0"/>
              </a:solidFill>
              <a:latin typeface="Cambria" pitchFamily="18" charset="0"/>
              <a:cs typeface="Consolas" pitchFamily="49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Математические </a:t>
            </a:r>
            <a:r>
              <a:rPr lang="ru-RU" sz="1600" dirty="0" err="1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физминутки</a:t>
            </a:r>
            <a:endParaRPr lang="ru-RU" sz="1600" dirty="0" smtClean="0">
              <a:solidFill>
                <a:srgbClr val="7030A0"/>
              </a:solidFill>
              <a:latin typeface="Cambria" pitchFamily="18" charset="0"/>
              <a:cs typeface="Consolas" pitchFamily="49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Найди фигуру</a:t>
            </a:r>
          </a:p>
          <a:p>
            <a:pPr marL="342900" indent="-342900">
              <a:buAutoNum type="arabicPeriod"/>
            </a:pPr>
            <a:r>
              <a:rPr lang="ru-RU" sz="1600" dirty="0" err="1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Лего</a:t>
            </a: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 цифры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Cambria" pitchFamily="18" charset="0"/>
                <a:cs typeface="Consolas" pitchFamily="49" charset="0"/>
              </a:rPr>
              <a:t>Игра «Какой знак…?» и т.д.</a:t>
            </a:r>
            <a:endParaRPr lang="ru-RU" sz="1600" dirty="0">
              <a:solidFill>
                <a:srgbClr val="7030A0"/>
              </a:solidFill>
              <a:latin typeface="Cambria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Constantia" pitchFamily="18" charset="0"/>
                <a:ea typeface="+mn-ea"/>
                <a:cs typeface="+mn-cs"/>
              </a:rPr>
              <a:t>Консультации для родителей:</a:t>
            </a:r>
            <a:endParaRPr lang="ru-RU" sz="3600" b="1" i="1" dirty="0">
              <a:solidFill>
                <a:srgbClr val="FF0000"/>
              </a:solidFill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484784"/>
            <a:ext cx="7992888" cy="4824536"/>
          </a:xfrm>
        </p:spPr>
        <p:txBody>
          <a:bodyPr>
            <a:normAutofit/>
          </a:bodyPr>
          <a:lstStyle/>
          <a:p>
            <a:r>
              <a:rPr lang="ru-RU" sz="1900" b="1" i="1" dirty="0">
                <a:solidFill>
                  <a:srgbClr val="7030A0"/>
                </a:solidFill>
              </a:rPr>
              <a:t>УЧИМ МАТЕМАТИКУ </a:t>
            </a:r>
            <a:r>
              <a:rPr lang="ru-RU" sz="1900" b="1" i="1" dirty="0" smtClean="0">
                <a:solidFill>
                  <a:srgbClr val="7030A0"/>
                </a:solidFill>
              </a:rPr>
              <a:t>ДОМА</a:t>
            </a:r>
            <a:endParaRPr lang="ru-RU" sz="1900" b="1" i="1" dirty="0">
              <a:solidFill>
                <a:srgbClr val="7030A0"/>
              </a:solidFill>
            </a:endParaRPr>
          </a:p>
          <a:p>
            <a:r>
              <a:rPr lang="ru-RU" sz="1900" b="1" i="1" dirty="0">
                <a:solidFill>
                  <a:srgbClr val="7030A0"/>
                </a:solidFill>
              </a:rPr>
              <a:t>ЛОГИКО-МАТЕМАТИЧЕСКИЕ ИГРЫ НА ЗАНЯТИЯХ ПО ФЭМП И В СВОБОДНОЕ </a:t>
            </a:r>
            <a:r>
              <a:rPr lang="ru-RU" sz="1900" b="1" i="1" dirty="0" smtClean="0">
                <a:solidFill>
                  <a:srgbClr val="7030A0"/>
                </a:solidFill>
              </a:rPr>
              <a:t>ВРЕМЯ</a:t>
            </a:r>
            <a:endParaRPr lang="ru-RU" sz="1900" b="1" i="1" dirty="0">
              <a:solidFill>
                <a:srgbClr val="7030A0"/>
              </a:solidFill>
            </a:endParaRPr>
          </a:p>
          <a:p>
            <a:r>
              <a:rPr lang="ru-RU" sz="1900" b="1" i="1" dirty="0">
                <a:solidFill>
                  <a:srgbClr val="7030A0"/>
                </a:solidFill>
              </a:rPr>
              <a:t>ИГРЫ И УПРАЖНЕНИЯ, НАПРАВЛЕННЫЕ  НА РАЗВИТИЕ ВРЕМЕННЫХ ПРЕДСТАВЛЕНИЙ </a:t>
            </a:r>
          </a:p>
          <a:p>
            <a:r>
              <a:rPr lang="ru-RU" sz="1900" b="1" i="1" dirty="0">
                <a:solidFill>
                  <a:srgbClr val="7030A0"/>
                </a:solidFill>
              </a:rPr>
              <a:t>РАЗВИТИЕ ВРЕМЕННЫХ ПРЕДСТАВЛЕНИЙ У ДЕТЕЙ ДОШКОЛЬНОГО </a:t>
            </a:r>
            <a:r>
              <a:rPr lang="ru-RU" sz="1900" b="1" i="1" dirty="0" smtClean="0">
                <a:solidFill>
                  <a:srgbClr val="7030A0"/>
                </a:solidFill>
              </a:rPr>
              <a:t>ВОЗРАСТА</a:t>
            </a:r>
            <a:endParaRPr lang="ru-RU" sz="1900" b="1" i="1" dirty="0">
              <a:solidFill>
                <a:srgbClr val="7030A0"/>
              </a:solidFill>
            </a:endParaRPr>
          </a:p>
          <a:p>
            <a:r>
              <a:rPr lang="ru-RU" sz="1900" b="1" i="1" dirty="0">
                <a:solidFill>
                  <a:srgbClr val="7030A0"/>
                </a:solidFill>
              </a:rPr>
              <a:t>ЭТА ЗАНИМАТЕЛЬНАЯ КЛЕТКА</a:t>
            </a:r>
            <a:endParaRPr lang="ru-RU" sz="1900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Цель  </a:t>
            </a:r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математического уголка: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691680" y="1769914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Систематизировать и пополнить материалы по формированию элементарных математических представлений  которые  способствуют  </a:t>
            </a:r>
            <a:r>
              <a:rPr lang="ru-RU" sz="2400" i="1" dirty="0">
                <a:solidFill>
                  <a:srgbClr val="7030A0"/>
                </a:solidFill>
                <a:latin typeface="Cambria" panose="02040503050406030204" pitchFamily="18" charset="0"/>
              </a:rPr>
              <a:t>развитию логического, математического мышления, развитию познавательной активности, стремление к самостоятельному познанию и размышлению.</a:t>
            </a:r>
          </a:p>
        </p:txBody>
      </p:sp>
    </p:spTree>
    <p:extLst>
      <p:ext uri="{BB962C8B-B14F-4D97-AF65-F5344CB8AC3E}">
        <p14:creationId xmlns:p14="http://schemas.microsoft.com/office/powerpoint/2010/main" val="20484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Содержание</a:t>
            </a:r>
            <a:endParaRPr lang="ru-RU" sz="32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772817"/>
            <a:ext cx="561662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Количество и счет</a:t>
            </a:r>
          </a:p>
          <a:p>
            <a:pPr marL="342900" indent="-342900">
              <a:buAutoNum type="arabicPeriod" startAt="2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Величина</a:t>
            </a:r>
          </a:p>
          <a:p>
            <a:pPr marL="342900" indent="-342900">
              <a:buAutoNum type="arabicPeriod" startAt="3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</a:p>
          <a:p>
            <a:pPr marL="342900" indent="-342900">
              <a:buAutoNum type="arabicPeriod" startAt="4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Ориентировка в пространстве</a:t>
            </a:r>
          </a:p>
          <a:p>
            <a:pPr marL="342900" indent="-342900">
              <a:buAutoNum type="arabicPeriod" startAt="4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Ориентировка во времени</a:t>
            </a:r>
          </a:p>
          <a:p>
            <a:pPr marL="342900" indent="-342900">
              <a:buAutoNum type="arabicPeriod" startAt="4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Дидактический материал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 startAt="4"/>
            </a:pPr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085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737095"/>
            <a:ext cx="77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Количество и счет</a:t>
            </a:r>
            <a:endParaRPr lang="ru-RU" sz="32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1" y="4977370"/>
            <a:ext cx="1944215" cy="1458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48" y="1321870"/>
            <a:ext cx="1584175" cy="1989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4501" y="1510778"/>
            <a:ext cx="1986496" cy="1729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5360" y="4747913"/>
            <a:ext cx="1414985" cy="1886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474" y="4819752"/>
            <a:ext cx="1368152" cy="1824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95" y="1308827"/>
            <a:ext cx="1870076" cy="1968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24736" y="3518607"/>
            <a:ext cx="1691680" cy="1268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12" y="3470828"/>
            <a:ext cx="1938217" cy="1453663"/>
          </a:xfrm>
          <a:prstGeom prst="rect">
            <a:avLst/>
          </a:prstGeom>
        </p:spPr>
      </p:pic>
      <p:pic>
        <p:nvPicPr>
          <p:cNvPr id="6146" name="Picture 2" descr="C:\Users\1\Desktop\IMG_20181213_10254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19" y="3420970"/>
            <a:ext cx="2004695" cy="15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Величина</a:t>
            </a:r>
            <a:endParaRPr lang="ru-RU" sz="32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3489" y="819919"/>
            <a:ext cx="2483768" cy="1862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61" y="2277360"/>
            <a:ext cx="2627784" cy="197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14" y="5003880"/>
            <a:ext cx="1715495" cy="1286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2974" y="552563"/>
            <a:ext cx="1929256" cy="2572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1992" y="2545685"/>
            <a:ext cx="1640530" cy="2187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612918"/>
            <a:ext cx="2405962" cy="18044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92001"/>
            <a:ext cx="1783209" cy="133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1\Desktop\фото матем\Новая папка\IMG_20181212_1446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0496" y="4723395"/>
            <a:ext cx="1897427" cy="14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IMG_20181213_10255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65379"/>
            <a:ext cx="2267744" cy="17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Форма</a:t>
            </a:r>
            <a:endParaRPr lang="ru-RU" sz="32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25" y="763674"/>
            <a:ext cx="2412268" cy="1809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16" y="4727238"/>
            <a:ext cx="2517093" cy="1887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0395" y="4422533"/>
            <a:ext cx="1815666" cy="2420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2003" y="2106280"/>
            <a:ext cx="1813849" cy="2418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3844" y="452275"/>
            <a:ext cx="1885517" cy="2514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788" y="1675201"/>
            <a:ext cx="1938696" cy="2883658"/>
          </a:xfrm>
          <a:prstGeom prst="rect">
            <a:avLst/>
          </a:prstGeom>
        </p:spPr>
      </p:pic>
      <p:pic>
        <p:nvPicPr>
          <p:cNvPr id="2050" name="Picture 2" descr="C:\Users\1\Desktop\фото матем\Новая папка\IMG_20181212_1455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32" y="2984556"/>
            <a:ext cx="1883701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Ориентировка в пространстве</a:t>
            </a:r>
            <a:endParaRPr lang="ru-RU" sz="3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7" y="1349094"/>
            <a:ext cx="2919353" cy="21895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6" y="1487069"/>
            <a:ext cx="2267744" cy="1700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080" y="4467781"/>
            <a:ext cx="2569253" cy="1926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5973" y="3219073"/>
            <a:ext cx="1839628" cy="2452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0091" y="4517234"/>
            <a:ext cx="1609275" cy="2145699"/>
          </a:xfrm>
          <a:prstGeom prst="rect">
            <a:avLst/>
          </a:prstGeom>
        </p:spPr>
      </p:pic>
      <p:pic>
        <p:nvPicPr>
          <p:cNvPr id="5122" name="Picture 2" descr="C:\Users\1\Desktop\IMG_20181213_1025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95" y="3211038"/>
            <a:ext cx="2279369" cy="170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фото матем\Новая папка\IMG_20181212_1557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68" y="1535752"/>
            <a:ext cx="1239094" cy="16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фото матем\Новая папка\IMG_20181212_1556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15" y="2808954"/>
            <a:ext cx="1675796" cy="12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Ориентировка во времени</a:t>
            </a:r>
            <a:endParaRPr lang="ru-RU" sz="32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 descr="C:\Users\1\Desktop\фото матем\Новая папка\IMG_20181213_100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38532" y="4078708"/>
            <a:ext cx="192367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фото матем\Новая папка\IMG_20181213_1003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9599" y="3976009"/>
            <a:ext cx="2011706" cy="26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фото матем\Новая папка\IMG_20181213_100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15073" y="1663582"/>
            <a:ext cx="2728835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фото матем\Новая папка\IMG_20181213_1004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35" y="1806968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\Desktop\фото матем\Новая папка\IMG_20181213_1004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76192"/>
            <a:ext cx="2016224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Дидактический материал</a:t>
            </a:r>
            <a:endParaRPr lang="ru-RU" sz="32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417638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Картотека игр </a:t>
            </a: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и упражнений по ФЭМП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Игры по ФЭМП на прогулке</a:t>
            </a:r>
            <a:endParaRPr lang="ru-RU" dirty="0" smtClean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Физкультминутки </a:t>
            </a: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математического содержания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Логические задачки, задачки-сказки и т.д.</a:t>
            </a:r>
            <a:endParaRPr lang="ru-RU" dirty="0" smtClean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ru-RU" dirty="0" err="1" smtClean="0">
                <a:solidFill>
                  <a:srgbClr val="7030A0"/>
                </a:solidFill>
                <a:latin typeface="Cambria" panose="02040503050406030204" pitchFamily="18" charset="0"/>
              </a:rPr>
              <a:t>Медиатека</a:t>
            </a: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 презентаций </a:t>
            </a:r>
          </a:p>
          <a:p>
            <a:pPr marL="342900" indent="-342900">
              <a:buAutoNum type="arabicPeriod"/>
            </a:pPr>
            <a:endParaRPr lang="ru-RU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 descr="C:\Users\1\Desktop\IMG_20181213_101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4" y="3167590"/>
            <a:ext cx="3996952" cy="2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152</Words>
  <Application>Microsoft Office PowerPoint</Application>
  <PresentationFormat>Экран (4:3)</PresentationFormat>
  <Paragraphs>37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Дидактический материал</vt:lpstr>
      <vt:lpstr>Лепбук</vt:lpstr>
      <vt:lpstr>Консультации для родителей:</vt:lpstr>
    </vt:vector>
  </TitlesOfParts>
  <Company>StartSoft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1</cp:lastModifiedBy>
  <cp:revision>105</cp:revision>
  <dcterms:created xsi:type="dcterms:W3CDTF">2016-03-19T14:06:44Z</dcterms:created>
  <dcterms:modified xsi:type="dcterms:W3CDTF">2018-12-13T08:24:11Z</dcterms:modified>
</cp:coreProperties>
</file>