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79" r:id="rId2"/>
    <p:sldId id="281" r:id="rId3"/>
    <p:sldId id="282" r:id="rId4"/>
    <p:sldId id="300" r:id="rId5"/>
    <p:sldId id="277" r:id="rId6"/>
    <p:sldId id="285" r:id="rId7"/>
    <p:sldId id="291" r:id="rId8"/>
    <p:sldId id="283" r:id="rId9"/>
    <p:sldId id="293" r:id="rId10"/>
    <p:sldId id="294" r:id="rId11"/>
    <p:sldId id="314" r:id="rId12"/>
    <p:sldId id="262" r:id="rId13"/>
    <p:sldId id="295" r:id="rId14"/>
    <p:sldId id="317" r:id="rId15"/>
    <p:sldId id="318" r:id="rId16"/>
    <p:sldId id="319" r:id="rId17"/>
    <p:sldId id="321" r:id="rId18"/>
    <p:sldId id="322" r:id="rId19"/>
    <p:sldId id="320" r:id="rId20"/>
    <p:sldId id="323" r:id="rId21"/>
    <p:sldId id="296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5" r:id="rId30"/>
    <p:sldId id="271" r:id="rId31"/>
    <p:sldId id="316" r:id="rId32"/>
    <p:sldId id="304" r:id="rId33"/>
    <p:sldId id="312" r:id="rId34"/>
    <p:sldId id="298" r:id="rId35"/>
    <p:sldId id="302" r:id="rId36"/>
    <p:sldId id="272" r:id="rId37"/>
    <p:sldId id="30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DC4E9C-8889-4B6A-A1D2-68F463454F05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DE0270-EE04-4BA2-B555-84E128B3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4D49-7631-476A-9DD7-DE1D3E1BAFD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CCC05-F68A-429F-B9C1-006D57021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407B-C40B-440C-A845-BD11AC213EC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6F36-46C7-45E7-9BBC-C8EEC4A1B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1878-8CD7-4297-9D77-AB82323DC79F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E185-5ADF-430B-A5A2-9E0F93740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CEC4-1053-4204-8FAC-4F8681957EDC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BAB8-DC32-43AE-B41D-203BEC1F7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A390-34A4-4533-8DCB-D9759FC5884F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A1F6-3DCA-4B8C-B3ED-BC9EAC383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7650-2B96-4D2E-9A79-12164B0D3D1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CC90-6959-4AEE-9FAE-AB7AFFCBD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671C-10F8-4AF9-8B1D-3A7203620566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00CB-FBDC-407D-A277-33B656673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3175-5860-4F6C-96CD-59BEBAAB1808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7359-1EC0-4B4A-B5B4-343D2372B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EBFB-C769-4D81-9FE9-157864A2030A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DAA2-1BF8-48E5-9C24-BBBB9722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027E-E5D8-4531-9E5A-D1EFCDCA6274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83E9-5DA5-40F6-B690-18C029396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E8F2-2DCD-47AD-941B-23309FE03CE2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0D0C-FFFA-4159-88F2-337A8A650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F438E9-FD78-491E-AEAF-E850B6E07D60}" type="datetimeFigureOut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6C1249-D3CD-4F9D-B68A-20E10721F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deti-club.ru/wp-content/uploads/2011/10/sxema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650" y="620713"/>
            <a:ext cx="7345363" cy="1444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9088" indent="-3190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«Палочки </a:t>
            </a:r>
            <a:r>
              <a:rPr lang="ru-RU" sz="4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Кюизенера</a:t>
            </a:r>
            <a:r>
              <a:rPr lang="ru-RU" sz="4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2276475"/>
            <a:ext cx="5010150" cy="415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42888"/>
            <a:ext cx="91567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088" y="908050"/>
            <a:ext cx="7561262" cy="536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ru-RU" sz="3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этап 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r>
              <a:rPr lang="ru-RU" sz="2800">
                <a:latin typeface="Times New Roman" pitchFamily="18" charset="0"/>
              </a:rPr>
              <a:t>Палочки используют как игровой </a:t>
            </a:r>
          </a:p>
          <a:p>
            <a:r>
              <a:rPr lang="ru-RU" sz="2800">
                <a:latin typeface="Times New Roman" pitchFamily="18" charset="0"/>
              </a:rPr>
              <a:t>материал. Дети 	играют с ними, 		           как с обычными кубиками,               палочками, конструктором и по ходу знакомятся с цветами, размерами и формами. (3-5 лет) </a:t>
            </a:r>
          </a:p>
          <a:p>
            <a:endParaRPr lang="ru-RU" sz="2800">
              <a:latin typeface="Times New Roman" pitchFamily="18" charset="0"/>
            </a:endParaRPr>
          </a:p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    </a:t>
            </a:r>
            <a:r>
              <a:rPr lang="ru-RU" sz="2800">
                <a:latin typeface="Times New Roman" pitchFamily="18" charset="0"/>
              </a:rPr>
              <a:t>Палочки выступают как пособие для 	юных математиков. Дети учатся постигать законы загадочного мира 	чисел и других математических 	понятий.(5-7лет)</a:t>
            </a:r>
            <a:endParaRPr lang="ru-RU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0113" y="115888"/>
            <a:ext cx="7124700" cy="9255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</a:t>
            </a: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42888"/>
            <a:ext cx="91567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00113" y="115888"/>
            <a:ext cx="7124700" cy="9255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755650" y="981075"/>
            <a:ext cx="7848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Формировать понятие числовой последовательности, состава числа.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Подвести к осознанию отношений «больше – меньше», «право – лево», «между», «длиннее», «выше» и мн.др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b="1">
                <a:latin typeface="Times New Roman" pitchFamily="18" charset="0"/>
                <a:cs typeface="Times New Roman" pitchFamily="18" charset="0"/>
              </a:rPr>
              <a:t>3. Освоить прямой и обратный счет</a:t>
            </a:r>
          </a:p>
          <a:p>
            <a:pPr marL="342900" indent="-342900"/>
            <a:r>
              <a:rPr lang="ru-RU" b="1">
                <a:latin typeface="Times New Roman" pitchFamily="18" charset="0"/>
                <a:cs typeface="Times New Roman" pitchFamily="18" charset="0"/>
              </a:rPr>
              <a:t>4. Научить делить целое на части и измерять объекты условными мерками, освоить в процессе этой практической деятельности некоторые простейшие виды функциональной зависимости.</a:t>
            </a:r>
          </a:p>
          <a:p>
            <a:pPr marL="342900" indent="-342900"/>
            <a:r>
              <a:rPr lang="ru-RU" b="1">
                <a:latin typeface="Times New Roman" pitchFamily="18" charset="0"/>
                <a:cs typeface="Times New Roman" pitchFamily="18" charset="0"/>
              </a:rPr>
              <a:t>5.Подойти вплотную к сложению, умножению, вычитанию и делению чисел. </a:t>
            </a:r>
          </a:p>
          <a:p>
            <a:pPr marL="342900" indent="-342900"/>
            <a:r>
              <a:rPr lang="ru-RU" b="1">
                <a:latin typeface="Times New Roman" pitchFamily="18" charset="0"/>
                <a:cs typeface="Times New Roman" pitchFamily="18" charset="0"/>
              </a:rPr>
              <a:t>6.Развивать психические процессы: восприятие, мышление ( анализ, синтез, классификация, сравнение, логические действия, кодирование и декодирование),  зрительную и слуховую память,  внимание,  воображение, речь.</a:t>
            </a:r>
          </a:p>
          <a:p>
            <a:pPr marL="342900" indent="-342900"/>
            <a:r>
              <a:rPr lang="ru-RU" b="1">
                <a:latin typeface="Times New Roman" pitchFamily="18" charset="0"/>
                <a:cs typeface="Times New Roman" pitchFamily="18" charset="0"/>
              </a:rPr>
              <a:t>7. Развивать пространственные представления</a:t>
            </a:r>
          </a:p>
          <a:p>
            <a:pPr marL="342900" indent="-342900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>
                <a:latin typeface="Times New Roman" pitchFamily="18" charset="0"/>
                <a:cs typeface="Times New Roman" pitchFamily="18" charset="0"/>
              </a:rPr>
              <a:t>8. Способствовать развитию детского творчества, развитию фантазии и воображения, познавательной активности.</a:t>
            </a:r>
          </a:p>
          <a:p>
            <a:pPr marL="342900" indent="-342900"/>
            <a:r>
              <a:rPr lang="ru-RU" b="1">
                <a:latin typeface="Times New Roman" pitchFamily="18" charset="0"/>
                <a:cs typeface="Times New Roman" pitchFamily="18" charset="0"/>
              </a:rPr>
              <a:t>9.Развивать умение работать в коллективе</a:t>
            </a:r>
            <a:r>
              <a:rPr lang="ru-RU" b="1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возраст.</a:t>
            </a:r>
            <a:r>
              <a:rPr lang="ru-RU" smtClean="0"/>
              <a:t> </a:t>
            </a:r>
            <a:r>
              <a:rPr lang="ru-RU" sz="2400" smtClean="0">
                <a:solidFill>
                  <a:schemeClr val="tx1"/>
                </a:solidFill>
              </a:rPr>
              <a:t>(все упражнения проводятся в игровой форме</a:t>
            </a:r>
            <a:r>
              <a:rPr lang="ru-RU" smtClean="0"/>
              <a:t>)</a:t>
            </a:r>
          </a:p>
          <a:p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>
              <a:latin typeface="+mj-lt"/>
              <a:ea typeface="+mj-ea"/>
              <a:cs typeface="+mj-cs"/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250825" y="1989138"/>
            <a:ext cx="8208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Старший возраст.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2344738"/>
            <a:ext cx="7632700" cy="260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Задание 1.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Построить две лесенки с пятью ступеньками, разница между ступеньками должна быть равна двум или соответствовать розовой палочке.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8280400" cy="3557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Задание 2.  Состав числа из двух меньших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 помощи палочек разложить число 6,7,8 по составу из двух меньших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41350"/>
            <a:ext cx="4446587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85825"/>
            <a:ext cx="48244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числа  8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32771" name="Группа 3"/>
          <p:cNvGrpSpPr>
            <a:grpSpLocks/>
          </p:cNvGrpSpPr>
          <p:nvPr/>
        </p:nvGrpSpPr>
        <p:grpSpPr bwMode="auto">
          <a:xfrm>
            <a:off x="2112963" y="1655763"/>
            <a:ext cx="5362575" cy="4635500"/>
            <a:chOff x="2557988" y="1482048"/>
            <a:chExt cx="4603812" cy="4635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21711" y="1966225"/>
              <a:ext cx="3927823" cy="517514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77766" y="2483738"/>
              <a:ext cx="3371768" cy="515927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93423" y="2496438"/>
              <a:ext cx="1199335" cy="51592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36547" y="3012365"/>
              <a:ext cx="2812986" cy="5460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93423" y="3012365"/>
              <a:ext cx="1711779" cy="515926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48991" y="3545753"/>
              <a:ext cx="2312809" cy="5159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77068" y="3545753"/>
              <a:ext cx="2282825" cy="5159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11861" y="4077554"/>
              <a:ext cx="1745850" cy="515927"/>
            </a:xfrm>
            <a:prstGeom prst="rect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48836" y="4580781"/>
              <a:ext cx="1212964" cy="517514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93423" y="4077554"/>
              <a:ext cx="2870227" cy="51592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71672" y="5095120"/>
              <a:ext cx="577862" cy="490526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67528" y="4607768"/>
              <a:ext cx="3381308" cy="517514"/>
            </a:xfrm>
            <a:prstGeom prst="rect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557988" y="5084007"/>
              <a:ext cx="4025950" cy="517514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57988" y="1482048"/>
              <a:ext cx="4603812" cy="515926"/>
            </a:xfrm>
            <a:prstGeom prst="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93423" y="1997974"/>
              <a:ext cx="628288" cy="498464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57988" y="5601521"/>
              <a:ext cx="4603812" cy="515927"/>
            </a:xfrm>
            <a:prstGeom prst="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088" y="0"/>
            <a:ext cx="7126287" cy="6207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семинара:</a:t>
            </a: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850" y="692150"/>
            <a:ext cx="8351838" cy="4105275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  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Повышение профессионального мастерства педагогов в процессе активного педагогического общения по освоению опыта работы по использованию цветных палочек </a:t>
            </a:r>
            <a:r>
              <a:rPr lang="ru-RU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Кюизенера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как полифункционального дидактического средства интеллектуального развития детей дошкольного возраста.</a:t>
            </a:r>
            <a:r>
              <a:rPr lang="ru-RU" sz="32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4213" y="4724400"/>
            <a:ext cx="799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(не обладающих жёстко закреплённым способом употребления) предметов, в том числе, природных материалов (в разных видах детской активности (в том числе в качестве предметов-заместителей в детской игре). 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Задание 3. Палочками можно умножать и делить.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(работа в парах)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Синяя полоска – это число 9. Как можно разделить число 9 так, чтобы у каждого получилось по </a:t>
            </a:r>
            <a:r>
              <a:rPr lang="ru-RU" sz="3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три. </a:t>
            </a:r>
            <a:endParaRPr lang="ru-RU" sz="30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333375"/>
            <a:ext cx="84248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детской деятельности в соответствии с ФГОС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4826"/>
            <a:ext cx="8640960" cy="555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и сказка и фэнтез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26988"/>
            <a:ext cx="923766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0" descr="Тронный з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39688"/>
            <a:ext cx="10269538" cy="66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Блог - Привет.ру - Мультяшные дамочки - Личный интернет дневник пользователя M@ri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573463"/>
            <a:ext cx="19351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Король SCHLEICH - Мир игруш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944152" cy="3833531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6350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62 0.20074 L 0.05955 0.20051 C -0.02118 0.20097 -0.12118 0.13229 -0.12153 0.07586 L -0.12083 -0.0488 " pathEditMode="relative" rAng="10800000" ptsTypes="FfFF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12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Про Принцев и Белых Коней - Легенда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51938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ssentail Colors обои, фото,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олгожданная встреча с куклой или как Розочка нашла свою Маму. Игровые куклы Kathe Kruse. Minouche. / Другие интересные игров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Только лучшие обои на твой рабочий стол - Обои: Мультфиль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0"/>
            <a:ext cx="9185275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Раскраска бальное платье Раскраски онлай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4059238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Архив материалов - Детские раскраски. Раскрась свой мир, сделай его ярче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819150"/>
            <a:ext cx="46799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288" y="280988"/>
            <a:ext cx="82089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познавательно исследовательской и конструктивной деятельности.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•При конструировании из палочек у детей развивается умение устанавливать связь между создаваемыми конструкциями и реальными объектами окружающего мира.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•Моделирование из палочек по замыслу даѐт детям возможность путѐм проб, сравнений, обследовательских действий самостоятельно подбирать нужный материал. Дети учатся выдвигать предположения и самостоятельно их проверять, осуществляя практические и мыслительные действия.</a:t>
            </a:r>
            <a:endParaRPr lang="ru-RU" sz="2000"/>
          </a:p>
          <a:p>
            <a:pPr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Примерные задания: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•-Выложи из любых палочек мебель для куколки.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•-Выложи разные машины, самостоятельно подбирая палочки.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•-Выложи коврик для собачки из любых палочек.</a:t>
            </a:r>
            <a:endParaRPr lang="ru-RU" sz="2000"/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•-Выложи из палочек любых животных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Используя палочки Кюизенера как мозаику или конструктор, дети могут создавать конструкции различных предметов</a:t>
            </a:r>
            <a:r>
              <a:rPr lang="ru-RU" sz="200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семинара:</a:t>
            </a:r>
            <a:endParaRPr lang="ru-RU" sz="4000" b="1" cap="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у педагогов представление об игровой технологии.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Обучить педагогов навыкам, составляющим основу игровой технологии.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познавательную деятельность педагогов, повысить уровень их профессиональной компетенции в вопросах интеллектуального развития детей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всех возрастных групп можно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 конструирование из палочек по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образцу и представлению.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060575"/>
            <a:ext cx="3168650" cy="4525963"/>
          </a:xfrm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3281362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58" name="Содержимое 3" descr="http://www.deti-club.ru/wp-content/uploads/2011/10/sxema1.jpg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27088" y="1341438"/>
            <a:ext cx="6553200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2" name="Picture 2" descr="C:\Users\педкомната\Desktop\IMG_72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3948112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педкомната\Desktop\IMG_723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439738"/>
            <a:ext cx="4103687" cy="571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6" name="Picture 2" descr="C:\Users\педкомната\Desktop\Scan1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549275"/>
            <a:ext cx="4076700" cy="5759450"/>
          </a:xfrm>
        </p:spPr>
      </p:pic>
      <p:pic>
        <p:nvPicPr>
          <p:cNvPr id="47107" name="Picture 3" descr="C:\Users\педкомната\Desktop\Scan1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49275"/>
            <a:ext cx="4178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384376" cy="79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Заповеди.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68313" y="1341438"/>
            <a:ext cx="8135937" cy="48958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7030A0"/>
              </a:buClr>
              <a:buFont typeface="Wingdings 2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Поощрять все усилия ребёнка и само его стремление узнать новое;</a:t>
            </a:r>
          </a:p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Избегать отрицательных оценок результатов деятельности ребёнка;</a:t>
            </a:r>
          </a:p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Сравнивать результаты работы</a:t>
            </a:r>
          </a:p>
          <a:p>
            <a:pPr marL="4572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ребёнка только с его же</a:t>
            </a:r>
          </a:p>
          <a:p>
            <a:pPr marL="4572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собственными достижениями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813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221163"/>
            <a:ext cx="2520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468313" y="1444625"/>
            <a:ext cx="8207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Таким образом, использование данной игровой технологии по палочкам Кюизенера в образовательной деятельности, когда вся работа строится на основе игровой деятельности дошкольника, создает условия для проявления творческого отношения педагогов к своей работе. Снимает психологические стереотипы.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981075"/>
            <a:ext cx="8964612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фразу: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 в данной технологии…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бы хотела подробнее изучить…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 применять данную игровую технологию…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838" y="19050"/>
            <a:ext cx="8229600" cy="96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семинара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785225" cy="5040312"/>
          </a:xfrm>
        </p:spPr>
        <p:txBody>
          <a:bodyPr>
            <a:normAutofit/>
          </a:bodyPr>
          <a:lstStyle/>
          <a:p>
            <a:pPr marL="0" indent="0" algn="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  заинтересовала  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 игровая технология</a:t>
            </a: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технология интересна,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меня  не смогли убедить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необходимости  её применения </a:t>
            </a: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мне не  интересна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9700" y="1700213"/>
            <a:ext cx="3529013" cy="504825"/>
          </a:xfrm>
          <a:prstGeom prst="rect">
            <a:avLst/>
          </a:prstGeom>
          <a:solidFill>
            <a:srgbClr val="F564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063" y="2852738"/>
            <a:ext cx="3124200" cy="50482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24525" y="4005263"/>
            <a:ext cx="2630488" cy="503237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 b="1" cap="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95288" y="908050"/>
            <a:ext cx="7489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Franklin Gothic Book" pitchFamily="34" charset="0"/>
              </a:rPr>
              <a:t>Важнейшей задачей воспитания ребёнка –</a:t>
            </a:r>
          </a:p>
          <a:p>
            <a:pPr algn="just"/>
            <a:r>
              <a:rPr lang="ru-RU" sz="2800">
                <a:latin typeface="Franklin Gothic Book" pitchFamily="34" charset="0"/>
              </a:rPr>
              <a:t>является развитие его ума, формирование таких мыслительных умений, которые позволяют легко осваивать новое.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79388" y="2852738"/>
            <a:ext cx="871378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 Одной из универсальных технологий</a:t>
            </a:r>
          </a:p>
          <a:p>
            <a:r>
              <a:rPr lang="ru-RU" sz="2800">
                <a:latin typeface="Franklin Gothic Book" pitchFamily="34" charset="0"/>
              </a:rPr>
              <a:t>является технология Х. Кюизенера,бельгийского математика , палочки Кюизенера. Это пособие также называют цветными числами. Технология</a:t>
            </a:r>
          </a:p>
          <a:p>
            <a:r>
              <a:rPr lang="ru-RU" sz="2800">
                <a:latin typeface="Franklin Gothic Book" pitchFamily="34" charset="0"/>
              </a:rPr>
              <a:t>развивает способность видеть, открывать в</a:t>
            </a:r>
          </a:p>
          <a:p>
            <a:r>
              <a:rPr lang="ru-RU" sz="2800">
                <a:latin typeface="Franklin Gothic Book" pitchFamily="34" charset="0"/>
              </a:rPr>
              <a:t>окружающем мире свойства, отношения и зависимости, умени</a:t>
            </a:r>
            <a:r>
              <a:rPr lang="ru-RU" sz="2800"/>
              <a:t>и   </a:t>
            </a:r>
            <a:r>
              <a:rPr lang="ru-RU" sz="2800">
                <a:latin typeface="Franklin Gothic Book" pitchFamily="34" charset="0"/>
              </a:rPr>
              <a:t>«конструировать»</a:t>
            </a:r>
            <a:r>
              <a:rPr lang="ru-RU" sz="2800"/>
              <a:t> </a:t>
            </a:r>
            <a:r>
              <a:rPr lang="ru-RU" sz="2800">
                <a:latin typeface="Franklin Gothic Book" pitchFamily="34" charset="0"/>
              </a:rPr>
              <a:t>оперировать</a:t>
            </a:r>
            <a:r>
              <a:rPr lang="ru-RU" sz="2800"/>
              <a:t> </a:t>
            </a:r>
            <a:r>
              <a:rPr lang="ru-RU" sz="2800">
                <a:latin typeface="Franklin Gothic Book" pitchFamily="34" charset="0"/>
              </a:rPr>
              <a:t>предметами, </a:t>
            </a:r>
            <a:r>
              <a:rPr lang="ru-RU" sz="2800"/>
              <a:t> </a:t>
            </a:r>
            <a:r>
              <a:rPr lang="ru-RU" sz="2800">
                <a:latin typeface="Franklin Gothic Book" pitchFamily="34" charset="0"/>
              </a:rPr>
              <a:t>знаками и символами.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285750"/>
            <a:ext cx="8572500" cy="1571625"/>
          </a:xfrm>
          <a:prstGeom prst="rect">
            <a:avLst/>
          </a:prstGeom>
          <a:solidFill>
            <a:srgbClr val="92D050">
              <a:alpha val="4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32639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85750" y="428625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Бельгийский учитель начальной школы </a:t>
            </a:r>
            <a:r>
              <a:rPr lang="ru-RU" sz="2000" b="1">
                <a:solidFill>
                  <a:srgbClr val="005024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Джордж Кюизинер </a:t>
            </a:r>
            <a:r>
              <a:rPr lang="ru-RU" sz="2000" b="1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a:t>
            </a:r>
            <a:endParaRPr lang="ru-RU" sz="2000" b="1">
              <a:solidFill>
                <a:srgbClr val="005024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3" y="2357438"/>
            <a:ext cx="4714875" cy="2500312"/>
          </a:xfrm>
          <a:prstGeom prst="rect">
            <a:avLst/>
          </a:prstGeom>
          <a:solidFill>
            <a:srgbClr val="92D050">
              <a:alpha val="35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Прямоугольник 12"/>
          <p:cNvSpPr>
            <a:spLocks noChangeArrowheads="1"/>
          </p:cNvSpPr>
          <p:nvPr/>
        </p:nvSpPr>
        <p:spPr bwMode="auto">
          <a:xfrm>
            <a:off x="4140200" y="2205038"/>
            <a:ext cx="4786313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Они  являются многофункциональным математическим пособием, которое позволяет «через руки» ребенка формировать понятие числовой последовательности, состава числа, отношений «больше - меньше», «право - лево», «между», «длиннее» и мн. др.  Набор цветных палочек способствует развитию детского творчества, фантазии и воображения, познавательной активности, мелкой моторики, наглядно-действенного мышления, внимания, пространственного ориентирования, комбинаторных и конструктивных способностей</a:t>
            </a:r>
            <a:r>
              <a:rPr lang="ru-RU" sz="2400" b="1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2988" y="5949950"/>
            <a:ext cx="2857500" cy="571500"/>
          </a:xfrm>
          <a:prstGeom prst="rect">
            <a:avLst/>
          </a:prstGeom>
          <a:solidFill>
            <a:srgbClr val="92D050">
              <a:alpha val="6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детей 3-7 лет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642938"/>
            <a:ext cx="8143875" cy="714375"/>
          </a:xfrm>
          <a:prstGeom prst="rect">
            <a:avLst/>
          </a:prstGeom>
          <a:solidFill>
            <a:srgbClr val="47CFFF">
              <a:alpha val="63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500063"/>
            <a:ext cx="8358187" cy="4400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пластмассовых призм 10 различных цветов и форм. Наименьшая призма имеет длину 10мм, является кубиком. </a:t>
            </a:r>
          </a:p>
          <a:p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комплекта входят:</a:t>
            </a:r>
          </a:p>
          <a:p>
            <a:pPr eaLnBrk="0" hangingPunct="0"/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число 1 - 25 штук,</a:t>
            </a:r>
          </a:p>
          <a:p>
            <a:pPr eaLnBrk="0" hangingPunct="0"/>
            <a:r>
              <a:rPr lang="ru-RU" sz="2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розовая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число 2 - 20 штук,</a:t>
            </a:r>
          </a:p>
          <a:p>
            <a:pPr eaLnBrk="0" hangingPunct="0"/>
            <a:r>
              <a:rPr lang="ru-RU" sz="2000" b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голубая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число 3 - 16 штук,</a:t>
            </a:r>
          </a:p>
          <a:p>
            <a:pPr eaLnBrk="0" hangingPunct="0"/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4 - 12 штук,</a:t>
            </a:r>
          </a:p>
          <a:p>
            <a:pPr eaLnBrk="0" hangingPunct="0"/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5 - 10 штук,</a:t>
            </a:r>
          </a:p>
          <a:p>
            <a:pPr eaLnBrk="0" hangingPunct="0"/>
            <a:r>
              <a:rPr lang="ru-RU" sz="2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фиолетовая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6 - 9 штук, </a:t>
            </a:r>
          </a:p>
          <a:p>
            <a:pPr eaLnBrk="0" hangingPunct="0"/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чёрная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7 - 8 штук,</a:t>
            </a:r>
          </a:p>
          <a:p>
            <a:pPr eaLnBrk="0" hangingPunct="0"/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бордовая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8 - 7 штук,</a:t>
            </a:r>
          </a:p>
          <a:p>
            <a:pPr eaLnBrk="0" hangingPunct="0"/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синяя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9 - 5 штук,</a:t>
            </a:r>
          </a:p>
          <a:p>
            <a:pPr eaLnBrk="0" hangingPunct="0"/>
            <a:r>
              <a:rPr lang="ru-RU" sz="20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оранжевая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число 10 - 4 штук. </a:t>
            </a:r>
          </a:p>
        </p:txBody>
      </p:sp>
      <p:pic>
        <p:nvPicPr>
          <p:cNvPr id="5125" name="Picture 6" descr="C:\Documents and Settings\Татьяна\Рабочий стол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571625"/>
            <a:ext cx="32416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 l="40" t="45869" r="-1123" b="13252"/>
          <a:stretch>
            <a:fillRect/>
          </a:stretch>
        </p:blipFill>
        <p:spPr bwMode="auto">
          <a:xfrm>
            <a:off x="1258888" y="4797425"/>
            <a:ext cx="58340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42888"/>
            <a:ext cx="91567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ОСОБЕННОСТИ ИГРОВОЙ ТЕХНОЛОГИИ: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57338"/>
            <a:ext cx="8229600" cy="446246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абстрактность,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универсальность</a:t>
            </a:r>
          </a:p>
          <a:p>
            <a:pPr marL="342900" indent="-342900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высокая эффективность</a:t>
            </a:r>
          </a:p>
          <a:p>
            <a:pPr marL="342900" indent="-342900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вызывают живой интерес детей </a:t>
            </a:r>
          </a:p>
          <a:p>
            <a:pPr marL="342900" indent="-342900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развивают активность и самостоятельность в поиске способов действия с материалом, путей решения мыслительных задач </a:t>
            </a:r>
          </a:p>
          <a:p>
            <a:pPr marL="342900" indent="-342900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знакомят со своеобразной цветной алгеброй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 технологии</a:t>
            </a:r>
            <a:r>
              <a:rPr lang="ru-RU" sz="4000" b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sz="4000" b="1" cap="al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825" y="1628775"/>
            <a:ext cx="8435975" cy="496887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развитие интеллектуальных способностей    	детей дошкольного возраста - одна из актуальных проблем 	современности.</a:t>
            </a:r>
          </a:p>
          <a:p>
            <a:pPr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Дошкольники с развитым интеллектом быстрее запоминают материал, более уверены в  своих силах,  легче адаптируются  в новой обстановке, лучше подготовлены к школе.</a:t>
            </a:r>
          </a:p>
          <a:p>
            <a:pPr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 дошкольника можно осуществить на основе игровой деятельности, в процессе которой у ребенка формируются психические процессы, математические представления, приобретается опыт общения со сверстниками.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0113" y="333375"/>
            <a:ext cx="75596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занятий, методы и приёмы: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0113" y="115888"/>
            <a:ext cx="7124700" cy="9255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8775" y="836613"/>
            <a:ext cx="8785225" cy="47529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НОД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режимных моментах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самостоятельной деятельности.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занятия (математика, развитие речи и изобразительная деятельность, экологическое образование и конструирование.)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Wingdings" pitchFamily="2" charset="2"/>
              <a:buChar char="q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</a:p>
        </p:txBody>
      </p:sp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2555875" y="5084763"/>
            <a:ext cx="6119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Занятия с палочками рекомендуется проводить систематически, индивидуальные упражнения чередовать с коллективными</a:t>
            </a:r>
            <a:r>
              <a:rPr lang="ru-RU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855</Words>
  <Application>Microsoft Office PowerPoint</Application>
  <PresentationFormat>Экран (4:3)</PresentationFormat>
  <Paragraphs>112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37</vt:i4>
      </vt:variant>
    </vt:vector>
  </HeadingPairs>
  <TitlesOfParts>
    <vt:vector size="54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Wingdings</vt:lpstr>
      <vt:lpstr>Monotype Corsiva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Состав числа  8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КРИТЕРИИ ОЦЕНКИ СЕМИНАРА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особенности игровой технологии - Абстрактность, универсальность - Высокая эффективность - Вызывают живой интерес детей - Развивают активность и самостоятельность в поиске способов действия с материалом, путей решительных задач - Знакомят со своеобразной цветной алгеброй </dc:title>
  <dc:creator>педкомната</dc:creator>
  <cp:lastModifiedBy>Айболит</cp:lastModifiedBy>
  <cp:revision>30</cp:revision>
  <dcterms:created xsi:type="dcterms:W3CDTF">2015-04-21T13:08:15Z</dcterms:created>
  <dcterms:modified xsi:type="dcterms:W3CDTF">2015-04-22T11:16:01Z</dcterms:modified>
</cp:coreProperties>
</file>