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8" r:id="rId30"/>
    <p:sldId id="284" r:id="rId31"/>
    <p:sldId id="285" r:id="rId32"/>
    <p:sldId id="287" r:id="rId33"/>
    <p:sldId id="286" r:id="rId34"/>
    <p:sldId id="289" r:id="rId35"/>
    <p:sldId id="290" r:id="rId36"/>
    <p:sldId id="291" r:id="rId37"/>
    <p:sldId id="292"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45" autoAdjust="0"/>
  </p:normalViewPr>
  <p:slideViewPr>
    <p:cSldViewPr>
      <p:cViewPr varScale="1">
        <p:scale>
          <a:sx n="111" d="100"/>
          <a:sy n="111" d="100"/>
        </p:scale>
        <p:origin x="-95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20919696-12AC-40AE-8233-34CE2F14096C}" type="datetimeFigureOut">
              <a:rPr lang="ru-RU" smtClean="0"/>
              <a:pPr/>
              <a:t>20.04.2015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3B715132-7FE8-476B-A1F0-F1A6BBBB45E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0919696-12AC-40AE-8233-34CE2F14096C}" type="datetimeFigureOut">
              <a:rPr lang="ru-RU" smtClean="0"/>
              <a:pPr/>
              <a:t>20.04.2015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715132-7FE8-476B-A1F0-F1A6BBBB45E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0919696-12AC-40AE-8233-34CE2F14096C}" type="datetimeFigureOut">
              <a:rPr lang="ru-RU" smtClean="0"/>
              <a:pPr/>
              <a:t>20.04.2015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715132-7FE8-476B-A1F0-F1A6BBBB45E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0919696-12AC-40AE-8233-34CE2F14096C}" type="datetimeFigureOut">
              <a:rPr lang="ru-RU" smtClean="0"/>
              <a:pPr/>
              <a:t>20.04.2015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715132-7FE8-476B-A1F0-F1A6BBBB45E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20919696-12AC-40AE-8233-34CE2F14096C}" type="datetimeFigureOut">
              <a:rPr lang="ru-RU" smtClean="0"/>
              <a:pPr/>
              <a:t>20.04.2015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715132-7FE8-476B-A1F0-F1A6BBBB45E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0919696-12AC-40AE-8233-34CE2F14096C}" type="datetimeFigureOut">
              <a:rPr lang="ru-RU" smtClean="0"/>
              <a:pPr/>
              <a:t>20.04.2015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715132-7FE8-476B-A1F0-F1A6BBBB45E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20919696-12AC-40AE-8233-34CE2F14096C}" type="datetimeFigureOut">
              <a:rPr lang="ru-RU" smtClean="0"/>
              <a:pPr/>
              <a:t>20.04.2015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B715132-7FE8-476B-A1F0-F1A6BBBB45E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0919696-12AC-40AE-8233-34CE2F14096C}" type="datetimeFigureOut">
              <a:rPr lang="ru-RU" smtClean="0"/>
              <a:pPr/>
              <a:t>20.04.2015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B715132-7FE8-476B-A1F0-F1A6BBBB45E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0919696-12AC-40AE-8233-34CE2F14096C}" type="datetimeFigureOut">
              <a:rPr lang="ru-RU" smtClean="0"/>
              <a:pPr/>
              <a:t>20.04.2015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B715132-7FE8-476B-A1F0-F1A6BBBB45E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20919696-12AC-40AE-8233-34CE2F14096C}" type="datetimeFigureOut">
              <a:rPr lang="ru-RU" smtClean="0"/>
              <a:pPr/>
              <a:t>20.04.2015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B715132-7FE8-476B-A1F0-F1A6BBBB45E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20919696-12AC-40AE-8233-34CE2F14096C}" type="datetimeFigureOut">
              <a:rPr lang="ru-RU" smtClean="0"/>
              <a:pPr/>
              <a:t>20.04.2015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3B715132-7FE8-476B-A1F0-F1A6BBBB45E7}"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0919696-12AC-40AE-8233-34CE2F14096C}" type="datetimeFigureOut">
              <a:rPr lang="ru-RU" smtClean="0"/>
              <a:pPr/>
              <a:t>20.04.2015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B715132-7FE8-476B-A1F0-F1A6BBBB45E7}"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16632"/>
            <a:ext cx="7851648" cy="3083768"/>
          </a:xfrm>
        </p:spPr>
        <p:txBody>
          <a:bodyPr>
            <a:normAutofit fontScale="90000"/>
          </a:bodyPr>
          <a:lstStyle/>
          <a:p>
            <a:pPr algn="ctr"/>
            <a:r>
              <a:rPr lang="ru-RU" dirty="0" smtClean="0"/>
              <a:t>Экспериментальная</a:t>
            </a:r>
            <a:br>
              <a:rPr lang="ru-RU" dirty="0" smtClean="0"/>
            </a:br>
            <a:r>
              <a:rPr lang="ru-RU" dirty="0" smtClean="0"/>
              <a:t>деятельность в подготовительной группе № 6</a:t>
            </a:r>
            <a:endParaRPr lang="ru-RU" dirty="0"/>
          </a:p>
        </p:txBody>
      </p:sp>
      <p:sp>
        <p:nvSpPr>
          <p:cNvPr id="3" name="Подзаголовок 2"/>
          <p:cNvSpPr>
            <a:spLocks noGrp="1"/>
          </p:cNvSpPr>
          <p:nvPr>
            <p:ph type="subTitle" idx="1"/>
          </p:nvPr>
        </p:nvSpPr>
        <p:spPr/>
        <p:txBody>
          <a:bodyPr/>
          <a:lstStyle/>
          <a:p>
            <a:r>
              <a:rPr lang="ru-RU" dirty="0" smtClean="0"/>
              <a:t>Цель: с помощью экспериментов показать детям удивительные вещи, которые они увидят своими глазами, так как дети хотят знать всё на свете.</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Для чего нужен нос?</a:t>
            </a:r>
            <a:endParaRPr lang="ru-RU" dirty="0"/>
          </a:p>
        </p:txBody>
      </p:sp>
      <p:sp>
        <p:nvSpPr>
          <p:cNvPr id="3" name="Содержимое 2"/>
          <p:cNvSpPr>
            <a:spLocks noGrp="1"/>
          </p:cNvSpPr>
          <p:nvPr>
            <p:ph idx="1"/>
          </p:nvPr>
        </p:nvSpPr>
        <p:spPr/>
        <p:txBody>
          <a:bodyPr/>
          <a:lstStyle/>
          <a:p>
            <a:pPr fontAlgn="base"/>
            <a:r>
              <a:rPr lang="ru-RU" b="1" dirty="0" smtClean="0"/>
              <a:t>Нос человека намного чувствительней, чем язык. Языковые рецепторы помогают понять вкус продукта. Без помощи носа трудно определить информацию о предмете</a:t>
            </a:r>
            <a:endParaRPr lang="ru-RU" dirty="0" smtClean="0"/>
          </a:p>
          <a:p>
            <a:pPr fontAlgn="base">
              <a:buNone/>
            </a:pPr>
            <a:endParaRPr lang="ru-RU" dirty="0" smtClean="0"/>
          </a:p>
          <a:p>
            <a:endParaRPr lang="ru-RU" dirty="0"/>
          </a:p>
        </p:txBody>
      </p:sp>
      <p:pic>
        <p:nvPicPr>
          <p:cNvPr id="4" name="Рисунок 3" descr="dscn0129_w200_h150.jpg"/>
          <p:cNvPicPr>
            <a:picLocks noChangeAspect="1"/>
          </p:cNvPicPr>
          <p:nvPr/>
        </p:nvPicPr>
        <p:blipFill>
          <a:blip r:embed="rId2" cstate="print"/>
          <a:stretch>
            <a:fillRect/>
          </a:stretch>
        </p:blipFill>
        <p:spPr>
          <a:xfrm>
            <a:off x="2267744" y="3617640"/>
            <a:ext cx="4320480" cy="3240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"Плавающий апельсин"</a:t>
            </a:r>
            <a:endParaRPr lang="ru-RU" dirty="0"/>
          </a:p>
        </p:txBody>
      </p:sp>
      <p:sp>
        <p:nvSpPr>
          <p:cNvPr id="3" name="Содержимое 2"/>
          <p:cNvSpPr>
            <a:spLocks noGrp="1"/>
          </p:cNvSpPr>
          <p:nvPr>
            <p:ph idx="1"/>
          </p:nvPr>
        </p:nvSpPr>
        <p:spPr/>
        <p:txBody>
          <a:bodyPr/>
          <a:lstStyle/>
          <a:p>
            <a:r>
              <a:rPr lang="ru-RU" b="1" dirty="0" smtClean="0"/>
              <a:t>Апельсин в кожуре плавает благодаря наличию под ней пузырьков воздуха. Очищенный апельсин лишается этих пузырьков и тонет</a:t>
            </a:r>
            <a:endParaRPr lang="ru-RU" dirty="0"/>
          </a:p>
        </p:txBody>
      </p:sp>
      <p:pic>
        <p:nvPicPr>
          <p:cNvPr id="4" name="Рисунок 3" descr="dscn0144_w200_h150.jpg"/>
          <p:cNvPicPr>
            <a:picLocks noChangeAspect="1"/>
          </p:cNvPicPr>
          <p:nvPr/>
        </p:nvPicPr>
        <p:blipFill>
          <a:blip r:embed="rId2" cstate="print"/>
          <a:stretch>
            <a:fillRect/>
          </a:stretch>
        </p:blipFill>
        <p:spPr>
          <a:xfrm>
            <a:off x="1979712" y="3347610"/>
            <a:ext cx="4680520" cy="35103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"Извержение вулкана"</a:t>
            </a:r>
            <a:endParaRPr lang="ru-RU" dirty="0"/>
          </a:p>
        </p:txBody>
      </p:sp>
      <p:sp>
        <p:nvSpPr>
          <p:cNvPr id="3" name="Содержимое 2"/>
          <p:cNvSpPr>
            <a:spLocks noGrp="1"/>
          </p:cNvSpPr>
          <p:nvPr>
            <p:ph idx="1"/>
          </p:nvPr>
        </p:nvSpPr>
        <p:spPr/>
        <p:txBody>
          <a:bodyPr/>
          <a:lstStyle/>
          <a:p>
            <a:r>
              <a:rPr lang="ru-RU" b="1" dirty="0" smtClean="0"/>
              <a:t>При соединении воды и уксуса происходит активная реакция. Её сопровождает шипение и увеличение объёма жидкости за счёт пузырей. Вода и средство для мытья посуды делают реакцию ещё более активной</a:t>
            </a:r>
            <a:endParaRPr lang="ru-RU" dirty="0"/>
          </a:p>
        </p:txBody>
      </p:sp>
      <p:pic>
        <p:nvPicPr>
          <p:cNvPr id="4" name="Рисунок 3" descr="dscn0147_w200_h150.jpg"/>
          <p:cNvPicPr>
            <a:picLocks noChangeAspect="1"/>
          </p:cNvPicPr>
          <p:nvPr/>
        </p:nvPicPr>
        <p:blipFill>
          <a:blip r:embed="rId2" cstate="print"/>
          <a:stretch>
            <a:fillRect/>
          </a:stretch>
        </p:blipFill>
        <p:spPr>
          <a:xfrm>
            <a:off x="1979712" y="4005064"/>
            <a:ext cx="5580112" cy="28529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«Звук играет в прятки»</a:t>
            </a:r>
            <a:endParaRPr lang="ru-RU" dirty="0"/>
          </a:p>
        </p:txBody>
      </p:sp>
      <p:sp>
        <p:nvSpPr>
          <p:cNvPr id="3" name="Содержимое 2"/>
          <p:cNvSpPr>
            <a:spLocks noGrp="1"/>
          </p:cNvSpPr>
          <p:nvPr>
            <p:ph idx="1"/>
          </p:nvPr>
        </p:nvSpPr>
        <p:spPr/>
        <p:txBody>
          <a:bodyPr/>
          <a:lstStyle/>
          <a:p>
            <a:r>
              <a:rPr lang="ru-RU" b="1" dirty="0" smtClean="0"/>
              <a:t>Мозг получает информацию от обоих ушей одновременно. Он анализирует расстояние от источника звука, человек понимает откуда идёт звук. Когда звук на одинаковом расстоянии от обоих ушей, то очень сложно определить откуда он доносится</a:t>
            </a:r>
          </a:p>
          <a:p>
            <a:pPr>
              <a:buNone/>
            </a:pPr>
            <a:endParaRPr lang="ru-RU" dirty="0"/>
          </a:p>
        </p:txBody>
      </p:sp>
      <p:pic>
        <p:nvPicPr>
          <p:cNvPr id="4" name="Рисунок 3" descr="dscn0176_w300_h225.jpg"/>
          <p:cNvPicPr>
            <a:picLocks noChangeAspect="1"/>
          </p:cNvPicPr>
          <p:nvPr/>
        </p:nvPicPr>
        <p:blipFill>
          <a:blip r:embed="rId2" cstate="print"/>
          <a:stretch>
            <a:fillRect/>
          </a:stretch>
        </p:blipFill>
        <p:spPr>
          <a:xfrm>
            <a:off x="0" y="4365104"/>
            <a:ext cx="4139952" cy="2492896"/>
          </a:xfrm>
          <a:prstGeom prst="rect">
            <a:avLst/>
          </a:prstGeom>
        </p:spPr>
      </p:pic>
      <p:pic>
        <p:nvPicPr>
          <p:cNvPr id="5" name="Рисунок 4" descr="dscn0177_w300_h225.jpg"/>
          <p:cNvPicPr>
            <a:picLocks noChangeAspect="1"/>
          </p:cNvPicPr>
          <p:nvPr/>
        </p:nvPicPr>
        <p:blipFill>
          <a:blip r:embed="rId3" cstate="print"/>
          <a:stretch>
            <a:fillRect/>
          </a:stretch>
        </p:blipFill>
        <p:spPr>
          <a:xfrm>
            <a:off x="4139952" y="4365104"/>
            <a:ext cx="5004048" cy="24928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2000"/>
                                        <p:tgtEl>
                                          <p:spTgt spid="4"/>
                                        </p:tgtEl>
                                      </p:cBhvr>
                                    </p:animEffect>
                                  </p:childTnLst>
                                </p:cTn>
                              </p:par>
                              <p:par>
                                <p:cTn id="19" presetID="8"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amond(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«Липкий стакан»</a:t>
            </a:r>
            <a:endParaRPr lang="ru-RU" dirty="0"/>
          </a:p>
        </p:txBody>
      </p:sp>
      <p:sp>
        <p:nvSpPr>
          <p:cNvPr id="3" name="Содержимое 2"/>
          <p:cNvSpPr>
            <a:spLocks noGrp="1"/>
          </p:cNvSpPr>
          <p:nvPr>
            <p:ph idx="1"/>
          </p:nvPr>
        </p:nvSpPr>
        <p:spPr/>
        <p:txBody>
          <a:bodyPr/>
          <a:lstStyle/>
          <a:p>
            <a:r>
              <a:rPr lang="ru-RU" b="1" dirty="0" smtClean="0"/>
              <a:t>При надувании шарика часть его, которая под стаканчиком, распрямляется. Освободившееся в стакане от шарика место остаётся незаполненным. Давление внутри стакана понижается, а снаружи давление больше. Поэтому стаканчик не падает.</a:t>
            </a:r>
            <a:endParaRPr lang="ru-RU" dirty="0"/>
          </a:p>
        </p:txBody>
      </p:sp>
      <p:pic>
        <p:nvPicPr>
          <p:cNvPr id="4" name="Рисунок 3" descr="dscn0189_w300_h225.jpg"/>
          <p:cNvPicPr>
            <a:picLocks noChangeAspect="1"/>
          </p:cNvPicPr>
          <p:nvPr/>
        </p:nvPicPr>
        <p:blipFill>
          <a:blip r:embed="rId2" cstate="print"/>
          <a:stretch>
            <a:fillRect/>
          </a:stretch>
        </p:blipFill>
        <p:spPr>
          <a:xfrm>
            <a:off x="1835696" y="4437112"/>
            <a:ext cx="5112568" cy="24208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1"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«Упрямая воронка»</a:t>
            </a:r>
            <a:endParaRPr lang="ru-RU" dirty="0"/>
          </a:p>
        </p:txBody>
      </p:sp>
      <p:sp>
        <p:nvSpPr>
          <p:cNvPr id="3" name="Содержимое 2"/>
          <p:cNvSpPr>
            <a:spLocks noGrp="1"/>
          </p:cNvSpPr>
          <p:nvPr>
            <p:ph idx="1"/>
          </p:nvPr>
        </p:nvSpPr>
        <p:spPr/>
        <p:txBody>
          <a:bodyPr/>
          <a:lstStyle/>
          <a:p>
            <a:pPr fontAlgn="base"/>
            <a:r>
              <a:rPr lang="ru-RU" b="1" dirty="0" smtClean="0"/>
              <a:t>Вода, которая попадает в бутылку, вытесняет из неё воздух. В первом случае воздух свободно выходит через щели между воронкой и бутылкой. Когда путь воздуху перекрыт пластилином, он остаётся в бутылке. Вода пытается попасть в бутылку через воронку, но ей мешает давление воздуха в бутылке, поэтому она остаётся в воронке.</a:t>
            </a:r>
            <a:endParaRPr lang="ru-RU" dirty="0" smtClean="0"/>
          </a:p>
          <a:p>
            <a:pPr fontAlgn="base">
              <a:buNone/>
            </a:pPr>
            <a:endParaRPr lang="ru-RU"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«Упрямая воронка»</a:t>
            </a:r>
            <a:endParaRPr lang="ru-RU" dirty="0"/>
          </a:p>
        </p:txBody>
      </p:sp>
      <p:pic>
        <p:nvPicPr>
          <p:cNvPr id="4" name="Содержимое 3" descr="dscn0195_w200_h150.jpg"/>
          <p:cNvPicPr>
            <a:picLocks noGrp="1" noChangeAspect="1"/>
          </p:cNvPicPr>
          <p:nvPr>
            <p:ph idx="1"/>
          </p:nvPr>
        </p:nvPicPr>
        <p:blipFill>
          <a:blip r:embed="rId2" cstate="print"/>
          <a:stretch>
            <a:fillRect/>
          </a:stretch>
        </p:blipFill>
        <p:spPr>
          <a:xfrm>
            <a:off x="0" y="2924944"/>
            <a:ext cx="4992555" cy="3933056"/>
          </a:xfrm>
        </p:spPr>
      </p:pic>
      <p:pic>
        <p:nvPicPr>
          <p:cNvPr id="5" name="Рисунок 4" descr="dscn0196_w200_h150.jpg"/>
          <p:cNvPicPr>
            <a:picLocks noChangeAspect="1"/>
          </p:cNvPicPr>
          <p:nvPr/>
        </p:nvPicPr>
        <p:blipFill>
          <a:blip r:embed="rId3" cstate="print"/>
          <a:stretch>
            <a:fillRect/>
          </a:stretch>
        </p:blipFill>
        <p:spPr>
          <a:xfrm>
            <a:off x="4943533" y="2897560"/>
            <a:ext cx="4200467" cy="39604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9"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2000"/>
                                        <p:tgtEl>
                                          <p:spTgt spid="4"/>
                                        </p:tgtEl>
                                      </p:cBhvr>
                                    </p:animEffect>
                                  </p:childTnLst>
                                </p:cTn>
                              </p:par>
                            </p:childTnLst>
                          </p:cTn>
                        </p:par>
                        <p:par>
                          <p:cTn id="13" fill="hold">
                            <p:stCondLst>
                              <p:cond delay="4000"/>
                            </p:stCondLst>
                            <p:childTnLst>
                              <p:par>
                                <p:cTn id="14" presetID="14"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«Воздух поднимает воду»</a:t>
            </a:r>
            <a:endParaRPr lang="ru-RU" dirty="0"/>
          </a:p>
        </p:txBody>
      </p:sp>
      <p:sp>
        <p:nvSpPr>
          <p:cNvPr id="3" name="Содержимое 2"/>
          <p:cNvSpPr>
            <a:spLocks noGrp="1"/>
          </p:cNvSpPr>
          <p:nvPr>
            <p:ph idx="1"/>
          </p:nvPr>
        </p:nvSpPr>
        <p:spPr/>
        <p:txBody>
          <a:bodyPr/>
          <a:lstStyle/>
          <a:p>
            <a:pPr fontAlgn="base"/>
            <a:r>
              <a:rPr lang="ru-RU" b="1" dirty="0" smtClean="0"/>
              <a:t>Вода в опрокинутом стакане поднимается выше уровня воды в миске. Это потому, что давление воздуха на поверхности воды в тазике вталкивает воду в стакан.</a:t>
            </a:r>
            <a:endParaRPr lang="ru-RU" dirty="0" smtClean="0"/>
          </a:p>
          <a:p>
            <a:pPr fontAlgn="base">
              <a:buNone/>
            </a:pPr>
            <a:endParaRPr lang="ru-RU" dirty="0" smtClean="0"/>
          </a:p>
        </p:txBody>
      </p:sp>
      <p:pic>
        <p:nvPicPr>
          <p:cNvPr id="4" name="Рисунок 3" descr="dscn0204_w300_h225.jpg"/>
          <p:cNvPicPr>
            <a:picLocks noChangeAspect="1"/>
          </p:cNvPicPr>
          <p:nvPr/>
        </p:nvPicPr>
        <p:blipFill>
          <a:blip r:embed="rId2" cstate="print"/>
          <a:stretch>
            <a:fillRect/>
          </a:stretch>
        </p:blipFill>
        <p:spPr>
          <a:xfrm>
            <a:off x="1475656" y="3563634"/>
            <a:ext cx="5400600" cy="32943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Horizontal)">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«Непотопляемая бумага»</a:t>
            </a:r>
            <a:endParaRPr lang="ru-RU" dirty="0"/>
          </a:p>
        </p:txBody>
      </p:sp>
      <p:sp>
        <p:nvSpPr>
          <p:cNvPr id="3" name="Содержимое 2"/>
          <p:cNvSpPr>
            <a:spLocks noGrp="1"/>
          </p:cNvSpPr>
          <p:nvPr>
            <p:ph idx="1"/>
          </p:nvPr>
        </p:nvSpPr>
        <p:spPr/>
        <p:txBody>
          <a:bodyPr/>
          <a:lstStyle/>
          <a:p>
            <a:pPr fontAlgn="base"/>
            <a:r>
              <a:rPr lang="ru-RU" b="1" dirty="0" smtClean="0"/>
              <a:t>В стакане находится воздух. Когда стакан переворачиваем, то воздух не может выйти из него через дно стакана. В миске вода начинает давить на стакан снизу, но воздух не даёт воде проникнуть внутрь и намочить бумагу.</a:t>
            </a:r>
            <a:endParaRPr lang="ru-RU" dirty="0" smtClean="0"/>
          </a:p>
          <a:p>
            <a:endParaRPr lang="ru-RU" dirty="0"/>
          </a:p>
        </p:txBody>
      </p:sp>
      <p:pic>
        <p:nvPicPr>
          <p:cNvPr id="4" name="Рисунок 3" descr="dscn0205_w300_h225.jpg"/>
          <p:cNvPicPr>
            <a:picLocks noChangeAspect="1"/>
          </p:cNvPicPr>
          <p:nvPr/>
        </p:nvPicPr>
        <p:blipFill>
          <a:blip r:embed="rId2" cstate="print"/>
          <a:stretch>
            <a:fillRect/>
          </a:stretch>
        </p:blipFill>
        <p:spPr>
          <a:xfrm>
            <a:off x="1619672" y="4005064"/>
            <a:ext cx="5256585" cy="28529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1"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«Пульсирующая кровь»</a:t>
            </a:r>
            <a:endParaRPr lang="ru-RU" dirty="0"/>
          </a:p>
        </p:txBody>
      </p:sp>
      <p:sp>
        <p:nvSpPr>
          <p:cNvPr id="3" name="Содержимое 2"/>
          <p:cNvSpPr>
            <a:spLocks noGrp="1"/>
          </p:cNvSpPr>
          <p:nvPr>
            <p:ph idx="1"/>
          </p:nvPr>
        </p:nvSpPr>
        <p:spPr/>
        <p:txBody>
          <a:bodyPr/>
          <a:lstStyle/>
          <a:p>
            <a:pPr fontAlgn="base"/>
            <a:r>
              <a:rPr lang="ru-RU" b="1" dirty="0" smtClean="0"/>
              <a:t>Сердце один из самых важных органов в организме человека. Наблюдать за сердцебиением можно с помощью пульса. Сердце качает кровь по сосудам. Чем мы активнее, тем кровь движется быстрее.</a:t>
            </a:r>
            <a:r>
              <a:rPr lang="ru-RU" dirty="0" smtClean="0"/>
              <a:t/>
            </a:r>
            <a:br>
              <a:rPr lang="ru-RU" dirty="0" smtClean="0"/>
            </a:br>
            <a:endParaRPr lang="ru-RU" dirty="0"/>
          </a:p>
        </p:txBody>
      </p:sp>
      <p:pic>
        <p:nvPicPr>
          <p:cNvPr id="4" name="Рисунок 3" descr="dscn0207_w300_h225.jpg"/>
          <p:cNvPicPr>
            <a:picLocks noChangeAspect="1"/>
          </p:cNvPicPr>
          <p:nvPr/>
        </p:nvPicPr>
        <p:blipFill>
          <a:blip r:embed="rId2" cstate="print"/>
          <a:stretch>
            <a:fillRect/>
          </a:stretch>
        </p:blipFill>
        <p:spPr>
          <a:xfrm>
            <a:off x="1979712" y="4067690"/>
            <a:ext cx="4824536" cy="27903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08720"/>
            <a:ext cx="8229600" cy="576064"/>
          </a:xfrm>
        </p:spPr>
        <p:txBody>
          <a:bodyPr>
            <a:normAutofit fontScale="90000"/>
          </a:bodyPr>
          <a:lstStyle/>
          <a:p>
            <a:pPr algn="ctr"/>
            <a:r>
              <a:rPr lang="ru-RU" b="1" dirty="0" smtClean="0"/>
              <a:t> </a:t>
            </a:r>
            <a:br>
              <a:rPr lang="ru-RU" b="1" dirty="0" smtClean="0"/>
            </a:br>
            <a:r>
              <a:rPr lang="ru-RU" b="1" dirty="0" smtClean="0"/>
              <a:t/>
            </a:r>
            <a:br>
              <a:rPr lang="ru-RU" b="1" dirty="0" smtClean="0"/>
            </a:br>
            <a:r>
              <a:rPr lang="ru-RU" b="1" dirty="0" smtClean="0"/>
              <a:t/>
            </a:r>
            <a:br>
              <a:rPr lang="ru-RU" b="1" dirty="0" smtClean="0"/>
            </a:br>
            <a:r>
              <a:rPr lang="ru-RU" dirty="0" smtClean="0"/>
              <a:t/>
            </a:r>
            <a:br>
              <a:rPr lang="ru-RU" dirty="0" smtClean="0"/>
            </a:br>
            <a:r>
              <a:rPr lang="ru-RU" b="1" dirty="0" smtClean="0"/>
              <a:t>«Где тяжелее ехать ?»</a:t>
            </a:r>
            <a:endParaRPr lang="ru-RU" dirty="0"/>
          </a:p>
        </p:txBody>
      </p:sp>
      <p:sp>
        <p:nvSpPr>
          <p:cNvPr id="3" name="Содержимое 2"/>
          <p:cNvSpPr>
            <a:spLocks noGrp="1"/>
          </p:cNvSpPr>
          <p:nvPr>
            <p:ph idx="1"/>
          </p:nvPr>
        </p:nvSpPr>
        <p:spPr/>
        <p:txBody>
          <a:bodyPr/>
          <a:lstStyle/>
          <a:p>
            <a:r>
              <a:rPr lang="ru-RU" b="1" dirty="0" smtClean="0"/>
              <a:t>По каменистой дороге легче ехать, чем по песчаной или глинистой</a:t>
            </a:r>
            <a:endParaRPr lang="ru-RU" dirty="0" smtClean="0"/>
          </a:p>
          <a:p>
            <a:endParaRPr lang="ru-RU" dirty="0"/>
          </a:p>
        </p:txBody>
      </p:sp>
      <p:pic>
        <p:nvPicPr>
          <p:cNvPr id="4" name="Рисунок 3" descr="dscf1479_w300_h225.jpg"/>
          <p:cNvPicPr>
            <a:picLocks noChangeAspect="1"/>
          </p:cNvPicPr>
          <p:nvPr/>
        </p:nvPicPr>
        <p:blipFill>
          <a:blip r:embed="rId2" cstate="print"/>
          <a:stretch>
            <a:fillRect/>
          </a:stretch>
        </p:blipFill>
        <p:spPr>
          <a:xfrm>
            <a:off x="0" y="3455622"/>
            <a:ext cx="4644008" cy="3402378"/>
          </a:xfrm>
          <a:prstGeom prst="rect">
            <a:avLst/>
          </a:prstGeom>
        </p:spPr>
      </p:pic>
      <p:pic>
        <p:nvPicPr>
          <p:cNvPr id="5" name="Рисунок 4" descr="dscf1482_w300_h225.jpg"/>
          <p:cNvPicPr>
            <a:picLocks noChangeAspect="1"/>
          </p:cNvPicPr>
          <p:nvPr/>
        </p:nvPicPr>
        <p:blipFill>
          <a:blip r:embed="rId3" cstate="print"/>
          <a:stretch>
            <a:fillRect/>
          </a:stretch>
        </p:blipFill>
        <p:spPr>
          <a:xfrm>
            <a:off x="4607496" y="3455622"/>
            <a:ext cx="4536504" cy="34023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Horizontal)">
                                      <p:cBhvr>
                                        <p:cTn id="18" dur="2000"/>
                                        <p:tgtEl>
                                          <p:spTgt spid="4"/>
                                        </p:tgtEl>
                                      </p:cBhvr>
                                    </p:animEffect>
                                  </p:childTnLst>
                                </p:cTn>
                              </p:par>
                              <p:par>
                                <p:cTn id="19" presetID="3"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«Сжать воздух»</a:t>
            </a:r>
            <a:endParaRPr lang="ru-RU" dirty="0"/>
          </a:p>
        </p:txBody>
      </p:sp>
      <p:sp>
        <p:nvSpPr>
          <p:cNvPr id="3" name="Содержимое 2"/>
          <p:cNvSpPr>
            <a:spLocks noGrp="1"/>
          </p:cNvSpPr>
          <p:nvPr>
            <p:ph idx="1"/>
          </p:nvPr>
        </p:nvSpPr>
        <p:spPr/>
        <p:txBody>
          <a:bodyPr/>
          <a:lstStyle/>
          <a:p>
            <a:r>
              <a:rPr lang="ru-RU" b="1" dirty="0" smtClean="0"/>
              <a:t>Закрываем отверстие шприца пальцем одной руки. Надавливаем пальцем другой руки на поршень. Поршень заставляет воздух сжиматься. Если поршень отпустить, то он возвращается в первоначальное положение, так как сжатый воздух стремится расшириться.</a:t>
            </a:r>
            <a:endParaRPr lang="ru-RU" dirty="0"/>
          </a:p>
        </p:txBody>
      </p:sp>
      <p:pic>
        <p:nvPicPr>
          <p:cNvPr id="4" name="Рисунок 3" descr="dscn0320_w300_h225.jpg"/>
          <p:cNvPicPr>
            <a:picLocks noChangeAspect="1"/>
          </p:cNvPicPr>
          <p:nvPr/>
        </p:nvPicPr>
        <p:blipFill>
          <a:blip r:embed="rId2" cstate="print"/>
          <a:stretch>
            <a:fillRect/>
          </a:stretch>
        </p:blipFill>
        <p:spPr>
          <a:xfrm>
            <a:off x="5004048" y="4437113"/>
            <a:ext cx="4139952" cy="2420888"/>
          </a:xfrm>
          <a:prstGeom prst="rect">
            <a:avLst/>
          </a:prstGeom>
        </p:spPr>
      </p:pic>
      <p:pic>
        <p:nvPicPr>
          <p:cNvPr id="5" name="Рисунок 4" descr="dscn0322_w300_h225.jpg"/>
          <p:cNvPicPr>
            <a:picLocks noChangeAspect="1"/>
          </p:cNvPicPr>
          <p:nvPr/>
        </p:nvPicPr>
        <p:blipFill>
          <a:blip r:embed="rId3" cstate="print"/>
          <a:stretch>
            <a:fillRect/>
          </a:stretch>
        </p:blipFill>
        <p:spPr>
          <a:xfrm>
            <a:off x="0" y="4437113"/>
            <a:ext cx="3995936" cy="24208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2000"/>
                                        <p:tgtEl>
                                          <p:spTgt spid="5"/>
                                        </p:tgtEl>
                                      </p:cBhvr>
                                    </p:animEffect>
                                  </p:childTnLst>
                                </p:cTn>
                              </p:par>
                              <p:par>
                                <p:cTn id="19" presetID="21"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4)">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«Сжигаем воздух»</a:t>
            </a:r>
            <a:endParaRPr lang="ru-RU" dirty="0"/>
          </a:p>
        </p:txBody>
      </p:sp>
      <p:sp>
        <p:nvSpPr>
          <p:cNvPr id="3" name="Содержимое 2"/>
          <p:cNvSpPr>
            <a:spLocks noGrp="1"/>
          </p:cNvSpPr>
          <p:nvPr>
            <p:ph idx="1"/>
          </p:nvPr>
        </p:nvSpPr>
        <p:spPr/>
        <p:txBody>
          <a:bodyPr/>
          <a:lstStyle/>
          <a:p>
            <a:pPr fontAlgn="base"/>
            <a:r>
              <a:rPr lang="ru-RU" b="1" dirty="0" smtClean="0"/>
              <a:t>Свеча на дне тарелки с подкрашенной водой. Пламя свечи хорошо видно. Мы закрыли свечу банкой. Через некоторое время пламя свечи погасло. Свеча при горении израсходовала часть воздуха – кислород. Вода под давлением извне вошла в банку и заняла место сгоревшего кислорода</a:t>
            </a:r>
            <a:endParaRPr lang="ru-RU"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«Сжигаем воздух»</a:t>
            </a:r>
            <a:endParaRPr lang="ru-RU" dirty="0"/>
          </a:p>
        </p:txBody>
      </p:sp>
      <p:pic>
        <p:nvPicPr>
          <p:cNvPr id="4" name="Содержимое 3" descr="dscn0324_w300_h225.jpg"/>
          <p:cNvPicPr>
            <a:picLocks noGrp="1" noChangeAspect="1"/>
          </p:cNvPicPr>
          <p:nvPr>
            <p:ph idx="1"/>
          </p:nvPr>
        </p:nvPicPr>
        <p:blipFill>
          <a:blip r:embed="rId2" cstate="print"/>
          <a:stretch>
            <a:fillRect/>
          </a:stretch>
        </p:blipFill>
        <p:spPr>
          <a:xfrm>
            <a:off x="1" y="1916832"/>
            <a:ext cx="3491880" cy="4941168"/>
          </a:xfrm>
        </p:spPr>
      </p:pic>
      <p:pic>
        <p:nvPicPr>
          <p:cNvPr id="5" name="Рисунок 4" descr="dscn0326_w300_h225.jpg"/>
          <p:cNvPicPr>
            <a:picLocks noChangeAspect="1"/>
          </p:cNvPicPr>
          <p:nvPr/>
        </p:nvPicPr>
        <p:blipFill>
          <a:blip r:embed="rId3" cstate="print"/>
          <a:stretch>
            <a:fillRect/>
          </a:stretch>
        </p:blipFill>
        <p:spPr>
          <a:xfrm>
            <a:off x="3419872" y="1916832"/>
            <a:ext cx="3096344" cy="4941168"/>
          </a:xfrm>
          <a:prstGeom prst="rect">
            <a:avLst/>
          </a:prstGeom>
        </p:spPr>
      </p:pic>
      <p:pic>
        <p:nvPicPr>
          <p:cNvPr id="6" name="Рисунок 5" descr="dscn0328_w300_h225.jpg"/>
          <p:cNvPicPr>
            <a:picLocks noChangeAspect="1"/>
          </p:cNvPicPr>
          <p:nvPr/>
        </p:nvPicPr>
        <p:blipFill>
          <a:blip r:embed="rId4" cstate="print"/>
          <a:stretch>
            <a:fillRect/>
          </a:stretch>
        </p:blipFill>
        <p:spPr>
          <a:xfrm>
            <a:off x="6516216" y="1916832"/>
            <a:ext cx="2627784" cy="49411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6" presetClass="entr" presetSubtype="2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Horizontal)">
                                      <p:cBhvr>
                                        <p:cTn id="12" dur="2000"/>
                                        <p:tgtEl>
                                          <p:spTgt spid="4"/>
                                        </p:tgtEl>
                                      </p:cBhvr>
                                    </p:animEffect>
                                  </p:childTnLst>
                                </p:cTn>
                              </p:par>
                            </p:childTnLst>
                          </p:cTn>
                        </p:par>
                        <p:par>
                          <p:cTn id="13" fill="hold">
                            <p:stCondLst>
                              <p:cond delay="4000"/>
                            </p:stCondLst>
                            <p:childTnLst>
                              <p:par>
                                <p:cTn id="14" presetID="5"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2000"/>
                                        <p:tgtEl>
                                          <p:spTgt spid="5"/>
                                        </p:tgtEl>
                                      </p:cBhvr>
                                    </p:animEffect>
                                  </p:childTnLst>
                                </p:cTn>
                              </p:par>
                            </p:childTnLst>
                          </p:cTn>
                        </p:par>
                        <p:par>
                          <p:cTn id="17" fill="hold">
                            <p:stCondLst>
                              <p:cond delay="6000"/>
                            </p:stCondLst>
                            <p:childTnLst>
                              <p:par>
                                <p:cTn id="18" presetID="21"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4)">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«Самый простой фонтан»</a:t>
            </a:r>
            <a:endParaRPr lang="ru-RU" dirty="0"/>
          </a:p>
        </p:txBody>
      </p:sp>
      <p:sp>
        <p:nvSpPr>
          <p:cNvPr id="3" name="Содержимое 2"/>
          <p:cNvSpPr>
            <a:spLocks noGrp="1"/>
          </p:cNvSpPr>
          <p:nvPr>
            <p:ph idx="1"/>
          </p:nvPr>
        </p:nvSpPr>
        <p:spPr/>
        <p:txBody>
          <a:bodyPr/>
          <a:lstStyle/>
          <a:p>
            <a:r>
              <a:rPr lang="ru-RU" b="1" dirty="0" smtClean="0"/>
              <a:t>Чем выше поднимаем воронку, тем выше бьёт фонтанчик. Более высокий столб воды оказывает давление и вода с силой вырывается из наконечника.</a:t>
            </a:r>
            <a:endParaRPr lang="ru-RU" dirty="0"/>
          </a:p>
        </p:txBody>
      </p:sp>
      <p:pic>
        <p:nvPicPr>
          <p:cNvPr id="4" name="Рисунок 3" descr="dscn0334_w300_h225.jpg"/>
          <p:cNvPicPr>
            <a:picLocks noChangeAspect="1"/>
          </p:cNvPicPr>
          <p:nvPr/>
        </p:nvPicPr>
        <p:blipFill>
          <a:blip r:embed="rId2" cstate="print"/>
          <a:stretch>
            <a:fillRect/>
          </a:stretch>
        </p:blipFill>
        <p:spPr>
          <a:xfrm>
            <a:off x="0" y="3717032"/>
            <a:ext cx="4499992" cy="3140968"/>
          </a:xfrm>
          <a:prstGeom prst="rect">
            <a:avLst/>
          </a:prstGeom>
        </p:spPr>
      </p:pic>
      <p:pic>
        <p:nvPicPr>
          <p:cNvPr id="5" name="Рисунок 4" descr="dscn0337_w300_h225.jpg"/>
          <p:cNvPicPr>
            <a:picLocks noChangeAspect="1"/>
          </p:cNvPicPr>
          <p:nvPr/>
        </p:nvPicPr>
        <p:blipFill>
          <a:blip r:embed="rId3" cstate="print"/>
          <a:stretch>
            <a:fillRect/>
          </a:stretch>
        </p:blipFill>
        <p:spPr>
          <a:xfrm>
            <a:off x="4499993" y="3717032"/>
            <a:ext cx="4644008" cy="31409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4)">
                                      <p:cBhvr>
                                        <p:cTn id="18" dur="2000"/>
                                        <p:tgtEl>
                                          <p:spTgt spid="4"/>
                                        </p:tgtEl>
                                      </p:cBhvr>
                                    </p:animEffect>
                                  </p:childTnLst>
                                </p:cTn>
                              </p:par>
                              <p:par>
                                <p:cTn id="19" presetID="16" presetClass="entr" presetSubtype="2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Horizontal)">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"Овсяные хлопья учатся прыгать"</a:t>
            </a:r>
            <a:endParaRPr lang="ru-RU" dirty="0"/>
          </a:p>
        </p:txBody>
      </p:sp>
      <p:sp>
        <p:nvSpPr>
          <p:cNvPr id="3" name="Содержимое 2"/>
          <p:cNvSpPr>
            <a:spLocks noGrp="1"/>
          </p:cNvSpPr>
          <p:nvPr>
            <p:ph idx="1"/>
          </p:nvPr>
        </p:nvSpPr>
        <p:spPr/>
        <p:txBody>
          <a:bodyPr/>
          <a:lstStyle/>
          <a:p>
            <a:pPr fontAlgn="base"/>
            <a:r>
              <a:rPr lang="ru-RU" b="1" dirty="0" smtClean="0"/>
              <a:t>Хлопья начинают прилипать к шарику благодаря статическому электричеству, которое появляется, когда потёрли шарик о шерстяную вещь</a:t>
            </a:r>
            <a:endParaRPr lang="ru-RU" dirty="0" smtClean="0"/>
          </a:p>
          <a:p>
            <a:endParaRPr lang="ru-RU" dirty="0"/>
          </a:p>
        </p:txBody>
      </p:sp>
      <p:pic>
        <p:nvPicPr>
          <p:cNvPr id="4" name="Рисунок 3" descr="dscn0373_w300_h222.jpg"/>
          <p:cNvPicPr>
            <a:picLocks noChangeAspect="1"/>
          </p:cNvPicPr>
          <p:nvPr/>
        </p:nvPicPr>
        <p:blipFill>
          <a:blip r:embed="rId2" cstate="print"/>
          <a:stretch>
            <a:fillRect/>
          </a:stretch>
        </p:blipFill>
        <p:spPr>
          <a:xfrm>
            <a:off x="1187624" y="3573015"/>
            <a:ext cx="4464496" cy="33037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"Водяное колесо"</a:t>
            </a:r>
            <a:endParaRPr lang="ru-RU" dirty="0"/>
          </a:p>
        </p:txBody>
      </p:sp>
      <p:sp>
        <p:nvSpPr>
          <p:cNvPr id="3" name="Содержимое 2"/>
          <p:cNvSpPr>
            <a:spLocks noGrp="1"/>
          </p:cNvSpPr>
          <p:nvPr>
            <p:ph idx="1"/>
          </p:nvPr>
        </p:nvSpPr>
        <p:spPr/>
        <p:txBody>
          <a:bodyPr/>
          <a:lstStyle/>
          <a:p>
            <a:r>
              <a:rPr lang="ru-RU" b="1" dirty="0" smtClean="0"/>
              <a:t>Водяное колесо подставляем лопастями под струю воды. Вода приводит в движение колесо. Энергия движения колеса может потом преобразовываться в другие виды энергии</a:t>
            </a:r>
            <a:endParaRPr lang="ru-RU" dirty="0"/>
          </a:p>
        </p:txBody>
      </p:sp>
      <p:pic>
        <p:nvPicPr>
          <p:cNvPr id="4" name="Рисунок 3" descr="dscn0374_w300_h230.jpg"/>
          <p:cNvPicPr>
            <a:picLocks noChangeAspect="1"/>
          </p:cNvPicPr>
          <p:nvPr/>
        </p:nvPicPr>
        <p:blipFill>
          <a:blip r:embed="rId2" cstate="print"/>
          <a:stretch>
            <a:fillRect/>
          </a:stretch>
        </p:blipFill>
        <p:spPr>
          <a:xfrm>
            <a:off x="2555776" y="3573016"/>
            <a:ext cx="4464496" cy="3284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"Ролики помогают двигаться"</a:t>
            </a:r>
            <a:endParaRPr lang="ru-RU" dirty="0"/>
          </a:p>
        </p:txBody>
      </p:sp>
      <p:sp>
        <p:nvSpPr>
          <p:cNvPr id="3" name="Содержимое 2"/>
          <p:cNvSpPr>
            <a:spLocks noGrp="1"/>
          </p:cNvSpPr>
          <p:nvPr>
            <p:ph idx="1"/>
          </p:nvPr>
        </p:nvSpPr>
        <p:spPr/>
        <p:txBody>
          <a:bodyPr/>
          <a:lstStyle/>
          <a:p>
            <a:r>
              <a:rPr lang="ru-RU" b="1" dirty="0" smtClean="0"/>
              <a:t>На первой фотографии книга опирается на стол и создаёт максимальное трение (трение скольжения). А на второй – карандаши уменьшают сопротивление движению, потому что они не ползут, а катятся (трение качения)</a:t>
            </a:r>
            <a:endParaRPr lang="ru-RU" dirty="0"/>
          </a:p>
        </p:txBody>
      </p:sp>
      <p:pic>
        <p:nvPicPr>
          <p:cNvPr id="4" name="Рисунок 3" descr="dscn0378_w300_h225.jpg"/>
          <p:cNvPicPr>
            <a:picLocks noChangeAspect="1"/>
          </p:cNvPicPr>
          <p:nvPr/>
        </p:nvPicPr>
        <p:blipFill>
          <a:blip r:embed="rId2" cstate="print"/>
          <a:stretch>
            <a:fillRect/>
          </a:stretch>
        </p:blipFill>
        <p:spPr>
          <a:xfrm>
            <a:off x="467544" y="4149080"/>
            <a:ext cx="3611893" cy="2708920"/>
          </a:xfrm>
          <a:prstGeom prst="rect">
            <a:avLst/>
          </a:prstGeom>
        </p:spPr>
      </p:pic>
      <p:pic>
        <p:nvPicPr>
          <p:cNvPr id="5" name="Рисунок 4" descr="dscn0380_w300_h225.jpg"/>
          <p:cNvPicPr>
            <a:picLocks noChangeAspect="1"/>
          </p:cNvPicPr>
          <p:nvPr/>
        </p:nvPicPr>
        <p:blipFill>
          <a:blip r:embed="rId3" cstate="print"/>
          <a:stretch>
            <a:fillRect/>
          </a:stretch>
        </p:blipFill>
        <p:spPr>
          <a:xfrm>
            <a:off x="4788024" y="4228821"/>
            <a:ext cx="3505572" cy="26291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2000"/>
                                        <p:tgtEl>
                                          <p:spTgt spid="4"/>
                                        </p:tgtEl>
                                      </p:cBhvr>
                                    </p:animEffect>
                                  </p:childTnLst>
                                </p:cTn>
                              </p:par>
                              <p:par>
                                <p:cTn id="19" presetID="16" presetClass="entr" presetSubtype="2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Horizontal)">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"Высвобождение газа"</a:t>
            </a:r>
            <a:endParaRPr lang="ru-RU" dirty="0"/>
          </a:p>
        </p:txBody>
      </p:sp>
      <p:sp>
        <p:nvSpPr>
          <p:cNvPr id="3" name="Содержимое 2"/>
          <p:cNvSpPr>
            <a:spLocks noGrp="1"/>
          </p:cNvSpPr>
          <p:nvPr>
            <p:ph idx="1"/>
          </p:nvPr>
        </p:nvSpPr>
        <p:spPr/>
        <p:txBody>
          <a:bodyPr/>
          <a:lstStyle/>
          <a:p>
            <a:r>
              <a:rPr lang="ru-RU" b="1" dirty="0" smtClean="0"/>
              <a:t>При добавлении уксуса в раствор пищевой соды высвобождается углекислый газ, который гасит пламя спички</a:t>
            </a:r>
            <a:endParaRPr lang="ru-RU" dirty="0"/>
          </a:p>
        </p:txBody>
      </p:sp>
      <p:pic>
        <p:nvPicPr>
          <p:cNvPr id="4" name="Рисунок 3" descr="dscn0381_w300_h225.jpg"/>
          <p:cNvPicPr>
            <a:picLocks noChangeAspect="1"/>
          </p:cNvPicPr>
          <p:nvPr/>
        </p:nvPicPr>
        <p:blipFill>
          <a:blip r:embed="rId2" cstate="print"/>
          <a:stretch>
            <a:fillRect/>
          </a:stretch>
        </p:blipFill>
        <p:spPr>
          <a:xfrm>
            <a:off x="0" y="3284984"/>
            <a:ext cx="3347864" cy="3573017"/>
          </a:xfrm>
          <a:prstGeom prst="rect">
            <a:avLst/>
          </a:prstGeom>
        </p:spPr>
      </p:pic>
      <p:pic>
        <p:nvPicPr>
          <p:cNvPr id="5" name="Рисунок 4" descr="dscn0382_w300_h225.jpg"/>
          <p:cNvPicPr>
            <a:picLocks noChangeAspect="1"/>
          </p:cNvPicPr>
          <p:nvPr/>
        </p:nvPicPr>
        <p:blipFill>
          <a:blip r:embed="rId3" cstate="print"/>
          <a:stretch>
            <a:fillRect/>
          </a:stretch>
        </p:blipFill>
        <p:spPr>
          <a:xfrm>
            <a:off x="3347864" y="3284984"/>
            <a:ext cx="3384376" cy="3573017"/>
          </a:xfrm>
          <a:prstGeom prst="rect">
            <a:avLst/>
          </a:prstGeom>
        </p:spPr>
      </p:pic>
      <p:pic>
        <p:nvPicPr>
          <p:cNvPr id="6" name="Рисунок 5" descr="dscn0383_w300_h225.jpg"/>
          <p:cNvPicPr>
            <a:picLocks noChangeAspect="1"/>
          </p:cNvPicPr>
          <p:nvPr/>
        </p:nvPicPr>
        <p:blipFill>
          <a:blip r:embed="rId4" cstate="print"/>
          <a:stretch>
            <a:fillRect/>
          </a:stretch>
        </p:blipFill>
        <p:spPr>
          <a:xfrm>
            <a:off x="6660232" y="3284984"/>
            <a:ext cx="2483768" cy="35730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2000"/>
                                        <p:tgtEl>
                                          <p:spTgt spid="4"/>
                                        </p:tgtEl>
                                      </p:cBhvr>
                                    </p:animEffect>
                                  </p:childTnLst>
                                </p:cTn>
                              </p:par>
                            </p:childTnLst>
                          </p:cTn>
                        </p:par>
                        <p:par>
                          <p:cTn id="19" fill="hold">
                            <p:stCondLst>
                              <p:cond delay="2000"/>
                            </p:stCondLst>
                            <p:childTnLst>
                              <p:par>
                                <p:cTn id="20" presetID="8"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par>
                          <p:cTn id="23" fill="hold">
                            <p:stCondLst>
                              <p:cond delay="4000"/>
                            </p:stCondLst>
                            <p:childTnLst>
                              <p:par>
                                <p:cTn id="24" presetID="21"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4)">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"Холодный и горячий воздух"</a:t>
            </a:r>
            <a:endParaRPr lang="ru-RU" dirty="0"/>
          </a:p>
        </p:txBody>
      </p:sp>
      <p:sp>
        <p:nvSpPr>
          <p:cNvPr id="3" name="Содержимое 2"/>
          <p:cNvSpPr>
            <a:spLocks noGrp="1"/>
          </p:cNvSpPr>
          <p:nvPr>
            <p:ph idx="1"/>
          </p:nvPr>
        </p:nvSpPr>
        <p:spPr/>
        <p:txBody>
          <a:bodyPr/>
          <a:lstStyle/>
          <a:p>
            <a:pPr fontAlgn="base"/>
            <a:r>
              <a:rPr lang="ru-RU" b="1" dirty="0" smtClean="0"/>
              <a:t>Если подержать бутылку с шариком в горячей воде, то шарик надувается, т.к. воздух в бутылке прогревается и расширяется. Воздуху требуется дополнительное пространство, поэтому он проникает в шарик и надувает его.</a:t>
            </a:r>
            <a:endParaRPr lang="ru-RU" dirty="0" smtClean="0"/>
          </a:p>
          <a:p>
            <a:endParaRPr lang="ru-RU" dirty="0"/>
          </a:p>
        </p:txBody>
      </p:sp>
      <p:pic>
        <p:nvPicPr>
          <p:cNvPr id="4" name="Рисунок 3" descr="dscn0386_w300_h225.jpg"/>
          <p:cNvPicPr>
            <a:picLocks noChangeAspect="1"/>
          </p:cNvPicPr>
          <p:nvPr/>
        </p:nvPicPr>
        <p:blipFill>
          <a:blip r:embed="rId2" cstate="print"/>
          <a:stretch>
            <a:fillRect/>
          </a:stretch>
        </p:blipFill>
        <p:spPr>
          <a:xfrm>
            <a:off x="0" y="4077072"/>
            <a:ext cx="3779912" cy="2834934"/>
          </a:xfrm>
          <a:prstGeom prst="rect">
            <a:avLst/>
          </a:prstGeom>
        </p:spPr>
      </p:pic>
      <p:pic>
        <p:nvPicPr>
          <p:cNvPr id="5" name="Рисунок 4" descr="dscn0387_w300_h225.jpg"/>
          <p:cNvPicPr>
            <a:picLocks noChangeAspect="1"/>
          </p:cNvPicPr>
          <p:nvPr/>
        </p:nvPicPr>
        <p:blipFill>
          <a:blip r:embed="rId3" cstate="print"/>
          <a:stretch>
            <a:fillRect/>
          </a:stretch>
        </p:blipFill>
        <p:spPr>
          <a:xfrm>
            <a:off x="5004049" y="4149080"/>
            <a:ext cx="4139952" cy="27089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par>
                                <p:cTn id="19" presetID="4"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"Что нужно растениям?"</a:t>
            </a:r>
            <a:endParaRPr lang="ru-RU" dirty="0"/>
          </a:p>
        </p:txBody>
      </p:sp>
      <p:sp>
        <p:nvSpPr>
          <p:cNvPr id="3" name="Содержимое 2"/>
          <p:cNvSpPr>
            <a:spLocks noGrp="1"/>
          </p:cNvSpPr>
          <p:nvPr>
            <p:ph idx="1"/>
          </p:nvPr>
        </p:nvSpPr>
        <p:spPr/>
        <p:txBody>
          <a:bodyPr/>
          <a:lstStyle/>
          <a:p>
            <a:r>
              <a:rPr lang="ru-RU" b="1" dirty="0" smtClean="0"/>
              <a:t>Лук хорошо растёт при солнечном свете и обильном поливе</a:t>
            </a:r>
            <a:endParaRPr lang="ru-RU" dirty="0"/>
          </a:p>
        </p:txBody>
      </p:sp>
      <p:pic>
        <p:nvPicPr>
          <p:cNvPr id="4" name="Рисунок 3" descr="14_w300_h225.jpg"/>
          <p:cNvPicPr>
            <a:picLocks noChangeAspect="1"/>
          </p:cNvPicPr>
          <p:nvPr/>
        </p:nvPicPr>
        <p:blipFill>
          <a:blip r:embed="rId2" cstate="print"/>
          <a:stretch>
            <a:fillRect/>
          </a:stretch>
        </p:blipFill>
        <p:spPr>
          <a:xfrm>
            <a:off x="0" y="2780928"/>
            <a:ext cx="2857500" cy="2143125"/>
          </a:xfrm>
          <a:prstGeom prst="rect">
            <a:avLst/>
          </a:prstGeom>
        </p:spPr>
      </p:pic>
      <p:pic>
        <p:nvPicPr>
          <p:cNvPr id="5" name="Рисунок 4" descr="15_w300_h225.jpg"/>
          <p:cNvPicPr>
            <a:picLocks noChangeAspect="1"/>
          </p:cNvPicPr>
          <p:nvPr/>
        </p:nvPicPr>
        <p:blipFill>
          <a:blip r:embed="rId3" cstate="print"/>
          <a:stretch>
            <a:fillRect/>
          </a:stretch>
        </p:blipFill>
        <p:spPr>
          <a:xfrm>
            <a:off x="2843808" y="2780928"/>
            <a:ext cx="2857500" cy="2143125"/>
          </a:xfrm>
          <a:prstGeom prst="rect">
            <a:avLst/>
          </a:prstGeom>
        </p:spPr>
      </p:pic>
      <p:pic>
        <p:nvPicPr>
          <p:cNvPr id="6" name="Рисунок 5" descr="16_w300_h225.jpg"/>
          <p:cNvPicPr>
            <a:picLocks noChangeAspect="1"/>
          </p:cNvPicPr>
          <p:nvPr/>
        </p:nvPicPr>
        <p:blipFill>
          <a:blip r:embed="rId4" cstate="print"/>
          <a:stretch>
            <a:fillRect/>
          </a:stretch>
        </p:blipFill>
        <p:spPr>
          <a:xfrm>
            <a:off x="5652120" y="2780928"/>
            <a:ext cx="2857500" cy="2143125"/>
          </a:xfrm>
          <a:prstGeom prst="rect">
            <a:avLst/>
          </a:prstGeom>
        </p:spPr>
      </p:pic>
      <p:pic>
        <p:nvPicPr>
          <p:cNvPr id="7" name="Рисунок 6" descr="17_w300_h225.jpg"/>
          <p:cNvPicPr>
            <a:picLocks noChangeAspect="1"/>
          </p:cNvPicPr>
          <p:nvPr/>
        </p:nvPicPr>
        <p:blipFill>
          <a:blip r:embed="rId5" cstate="print"/>
          <a:stretch>
            <a:fillRect/>
          </a:stretch>
        </p:blipFill>
        <p:spPr>
          <a:xfrm>
            <a:off x="0" y="4869161"/>
            <a:ext cx="2857500" cy="1988840"/>
          </a:xfrm>
          <a:prstGeom prst="rect">
            <a:avLst/>
          </a:prstGeom>
        </p:spPr>
      </p:pic>
      <p:pic>
        <p:nvPicPr>
          <p:cNvPr id="8" name="Рисунок 7" descr="18_w300_h225.jpg"/>
          <p:cNvPicPr>
            <a:picLocks noChangeAspect="1"/>
          </p:cNvPicPr>
          <p:nvPr/>
        </p:nvPicPr>
        <p:blipFill>
          <a:blip r:embed="rId6" cstate="print"/>
          <a:stretch>
            <a:fillRect/>
          </a:stretch>
        </p:blipFill>
        <p:spPr>
          <a:xfrm>
            <a:off x="4644008" y="4941169"/>
            <a:ext cx="3888432" cy="19168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2000"/>
                                        <p:tgtEl>
                                          <p:spTgt spid="4"/>
                                        </p:tgtEl>
                                      </p:cBhvr>
                                    </p:animEffect>
                                  </p:childTnLst>
                                </p:cTn>
                              </p:par>
                            </p:childTnLst>
                          </p:cTn>
                        </p:par>
                        <p:par>
                          <p:cTn id="19" fill="hold">
                            <p:stCondLst>
                              <p:cond delay="2000"/>
                            </p:stCondLst>
                            <p:childTnLst>
                              <p:par>
                                <p:cTn id="20" presetID="8"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par>
                          <p:cTn id="23" fill="hold">
                            <p:stCondLst>
                              <p:cond delay="4000"/>
                            </p:stCondLst>
                            <p:childTnLst>
                              <p:par>
                                <p:cTn id="24" presetID="4" presetClass="entr" presetSubtype="16"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ox(in)">
                                      <p:cBhvr>
                                        <p:cTn id="26" dur="2000"/>
                                        <p:tgtEl>
                                          <p:spTgt spid="6"/>
                                        </p:tgtEl>
                                      </p:cBhvr>
                                    </p:animEffect>
                                  </p:childTnLst>
                                </p:cTn>
                              </p:par>
                            </p:childTnLst>
                          </p:cTn>
                        </p:par>
                        <p:par>
                          <p:cTn id="27" fill="hold">
                            <p:stCondLst>
                              <p:cond delay="6000"/>
                            </p:stCondLst>
                            <p:childTnLst>
                              <p:par>
                                <p:cTn id="28" presetID="14" presetClass="entr" presetSubtype="1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2000"/>
                                        <p:tgtEl>
                                          <p:spTgt spid="7"/>
                                        </p:tgtEl>
                                      </p:cBhvr>
                                    </p:animEffect>
                                  </p:childTnLst>
                                </p:cTn>
                              </p:par>
                            </p:childTnLst>
                          </p:cTn>
                        </p:par>
                        <p:par>
                          <p:cTn id="31" fill="hold">
                            <p:stCondLst>
                              <p:cond delay="8000"/>
                            </p:stCondLst>
                            <p:childTnLst>
                              <p:par>
                                <p:cTn id="32" presetID="21"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heel(4)">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«Бутылочный концерт»</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ru-RU" b="1" dirty="0" smtClean="0"/>
              <a:t>Чем меньше воздуха, тем более высокий звук</a:t>
            </a:r>
            <a:endParaRPr lang="ru-RU" dirty="0" smtClean="0"/>
          </a:p>
          <a:p>
            <a:endParaRPr lang="ru-RU" dirty="0"/>
          </a:p>
        </p:txBody>
      </p:sp>
      <p:pic>
        <p:nvPicPr>
          <p:cNvPr id="4" name="Рисунок 3" descr="dscf1485_w300_h225.jpg"/>
          <p:cNvPicPr>
            <a:picLocks noChangeAspect="1"/>
          </p:cNvPicPr>
          <p:nvPr/>
        </p:nvPicPr>
        <p:blipFill>
          <a:blip r:embed="rId2" cstate="print"/>
          <a:stretch>
            <a:fillRect/>
          </a:stretch>
        </p:blipFill>
        <p:spPr>
          <a:xfrm>
            <a:off x="4788024" y="3356992"/>
            <a:ext cx="4488499" cy="3501008"/>
          </a:xfrm>
          <a:prstGeom prst="rect">
            <a:avLst/>
          </a:prstGeom>
        </p:spPr>
      </p:pic>
      <p:pic>
        <p:nvPicPr>
          <p:cNvPr id="5" name="Рисунок 4" descr="dscf1486_w300_h225.jpg"/>
          <p:cNvPicPr>
            <a:picLocks noChangeAspect="1"/>
          </p:cNvPicPr>
          <p:nvPr/>
        </p:nvPicPr>
        <p:blipFill>
          <a:blip r:embed="rId3" cstate="print"/>
          <a:stretch>
            <a:fillRect/>
          </a:stretch>
        </p:blipFill>
        <p:spPr>
          <a:xfrm>
            <a:off x="0" y="3356992"/>
            <a:ext cx="4788024" cy="35010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12"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2000"/>
                                        <p:tgtEl>
                                          <p:spTgt spid="5"/>
                                        </p:tgtEl>
                                      </p:cBhvr>
                                    </p:animEffect>
                                  </p:childTnLst>
                                </p:cTn>
                              </p:par>
                              <p:par>
                                <p:cTn id="19" presetID="4"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"Сказочная роза"</a:t>
            </a:r>
            <a:endParaRPr lang="ru-RU" dirty="0"/>
          </a:p>
        </p:txBody>
      </p:sp>
      <p:sp>
        <p:nvSpPr>
          <p:cNvPr id="3" name="Содержимое 2"/>
          <p:cNvSpPr>
            <a:spLocks noGrp="1"/>
          </p:cNvSpPr>
          <p:nvPr>
            <p:ph idx="1"/>
          </p:nvPr>
        </p:nvSpPr>
        <p:spPr/>
        <p:txBody>
          <a:bodyPr/>
          <a:lstStyle/>
          <a:p>
            <a:pPr fontAlgn="base"/>
            <a:r>
              <a:rPr lang="ru-RU" b="1" dirty="0" smtClean="0"/>
              <a:t>Внутри стебля розы находятся капилляры. Они втягивают воду, подкрашенную пищевыми красителями, чтобы растение не засохло. Лепестки розы окрашиваются в соответствующий цвет, когда в них попадает по капиллярам вода с краской</a:t>
            </a:r>
            <a:endParaRPr lang="ru-RU" dirty="0" smtClean="0"/>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"Сказочная роза "</a:t>
            </a:r>
            <a:endParaRPr lang="ru-RU" dirty="0"/>
          </a:p>
        </p:txBody>
      </p:sp>
      <p:pic>
        <p:nvPicPr>
          <p:cNvPr id="4" name="Содержимое 3" descr="1_w300_h225.jpg"/>
          <p:cNvPicPr>
            <a:picLocks noGrp="1" noChangeAspect="1"/>
          </p:cNvPicPr>
          <p:nvPr>
            <p:ph idx="1"/>
          </p:nvPr>
        </p:nvPicPr>
        <p:blipFill>
          <a:blip r:embed="rId2" cstate="print"/>
          <a:stretch>
            <a:fillRect/>
          </a:stretch>
        </p:blipFill>
        <p:spPr>
          <a:xfrm>
            <a:off x="0" y="1772816"/>
            <a:ext cx="4067944" cy="2592288"/>
          </a:xfrm>
        </p:spPr>
      </p:pic>
      <p:pic>
        <p:nvPicPr>
          <p:cNvPr id="5" name="Рисунок 4" descr="2_w300_h225.jpg"/>
          <p:cNvPicPr>
            <a:picLocks noChangeAspect="1"/>
          </p:cNvPicPr>
          <p:nvPr/>
        </p:nvPicPr>
        <p:blipFill>
          <a:blip r:embed="rId3" cstate="print"/>
          <a:stretch>
            <a:fillRect/>
          </a:stretch>
        </p:blipFill>
        <p:spPr>
          <a:xfrm>
            <a:off x="4067944" y="1772816"/>
            <a:ext cx="4032448" cy="2592288"/>
          </a:xfrm>
          <a:prstGeom prst="rect">
            <a:avLst/>
          </a:prstGeom>
        </p:spPr>
      </p:pic>
      <p:pic>
        <p:nvPicPr>
          <p:cNvPr id="6" name="Рисунок 5" descr="3_w300_h225.jpg"/>
          <p:cNvPicPr>
            <a:picLocks noChangeAspect="1"/>
          </p:cNvPicPr>
          <p:nvPr/>
        </p:nvPicPr>
        <p:blipFill>
          <a:blip r:embed="rId4" cstate="print"/>
          <a:stretch>
            <a:fillRect/>
          </a:stretch>
        </p:blipFill>
        <p:spPr>
          <a:xfrm>
            <a:off x="0" y="4365104"/>
            <a:ext cx="3323861" cy="2492896"/>
          </a:xfrm>
          <a:prstGeom prst="rect">
            <a:avLst/>
          </a:prstGeom>
        </p:spPr>
      </p:pic>
      <p:pic>
        <p:nvPicPr>
          <p:cNvPr id="7" name="Рисунок 6" descr="4_w163_h225.jpg"/>
          <p:cNvPicPr>
            <a:picLocks noChangeAspect="1"/>
          </p:cNvPicPr>
          <p:nvPr/>
        </p:nvPicPr>
        <p:blipFill>
          <a:blip r:embed="rId5" cstate="print"/>
          <a:stretch>
            <a:fillRect/>
          </a:stretch>
        </p:blipFill>
        <p:spPr>
          <a:xfrm>
            <a:off x="4860032" y="4365104"/>
            <a:ext cx="3240360" cy="44728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2000"/>
                                        <p:tgtEl>
                                          <p:spTgt spid="4"/>
                                        </p:tgtEl>
                                      </p:cBhvr>
                                    </p:animEffect>
                                  </p:childTnLst>
                                </p:cTn>
                              </p:par>
                            </p:childTnLst>
                          </p:cTn>
                        </p:par>
                        <p:par>
                          <p:cTn id="14" fill="hold">
                            <p:stCondLst>
                              <p:cond delay="2000"/>
                            </p:stCondLst>
                            <p:childTnLst>
                              <p:par>
                                <p:cTn id="15" presetID="9"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2000"/>
                                        <p:tgtEl>
                                          <p:spTgt spid="5"/>
                                        </p:tgtEl>
                                      </p:cBhvr>
                                    </p:animEffect>
                                  </p:childTnLst>
                                </p:cTn>
                              </p:par>
                            </p:childTnLst>
                          </p:cTn>
                        </p:par>
                        <p:par>
                          <p:cTn id="18" fill="hold">
                            <p:stCondLst>
                              <p:cond delay="4000"/>
                            </p:stCondLst>
                            <p:childTnLst>
                              <p:par>
                                <p:cTn id="19" presetID="14" presetClass="entr" presetSubtype="1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2000"/>
                                        <p:tgtEl>
                                          <p:spTgt spid="6"/>
                                        </p:tgtEl>
                                      </p:cBhvr>
                                    </p:animEffect>
                                  </p:childTnLst>
                                </p:cTn>
                              </p:par>
                            </p:childTnLst>
                          </p:cTn>
                        </p:par>
                        <p:par>
                          <p:cTn id="22" fill="hold">
                            <p:stCondLst>
                              <p:cond delay="6000"/>
                            </p:stCondLst>
                            <p:childTnLst>
                              <p:par>
                                <p:cTn id="23" presetID="21"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4)">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"Знакомство с весами"</a:t>
            </a:r>
            <a:endParaRPr lang="ru-RU" dirty="0"/>
          </a:p>
        </p:txBody>
      </p:sp>
      <p:sp>
        <p:nvSpPr>
          <p:cNvPr id="3" name="Содержимое 2"/>
          <p:cNvSpPr>
            <a:spLocks noGrp="1"/>
          </p:cNvSpPr>
          <p:nvPr>
            <p:ph idx="1"/>
          </p:nvPr>
        </p:nvSpPr>
        <p:spPr/>
        <p:txBody>
          <a:bodyPr/>
          <a:lstStyle/>
          <a:p>
            <a:pPr fontAlgn="base"/>
            <a:r>
              <a:rPr lang="ru-RU" b="1" dirty="0" smtClean="0"/>
              <a:t>Закрепляем умение сравнивать вес предметов путём взвешивания на весах</a:t>
            </a:r>
            <a:r>
              <a:rPr lang="ru-RU" dirty="0" smtClean="0"/>
              <a:t/>
            </a:r>
            <a:br>
              <a:rPr lang="ru-RU" dirty="0" smtClean="0"/>
            </a:br>
            <a:endParaRPr lang="ru-RU" dirty="0"/>
          </a:p>
        </p:txBody>
      </p:sp>
      <p:pic>
        <p:nvPicPr>
          <p:cNvPr id="4" name="Рисунок 3" descr="10_w300_h225.jpg"/>
          <p:cNvPicPr>
            <a:picLocks noChangeAspect="1"/>
          </p:cNvPicPr>
          <p:nvPr/>
        </p:nvPicPr>
        <p:blipFill>
          <a:blip r:embed="rId2" cstate="print"/>
          <a:stretch>
            <a:fillRect/>
          </a:stretch>
        </p:blipFill>
        <p:spPr>
          <a:xfrm>
            <a:off x="0" y="3068960"/>
            <a:ext cx="3552395" cy="3789040"/>
          </a:xfrm>
          <a:prstGeom prst="rect">
            <a:avLst/>
          </a:prstGeom>
        </p:spPr>
      </p:pic>
      <p:pic>
        <p:nvPicPr>
          <p:cNvPr id="5" name="Рисунок 4" descr="11_w300_h225.jpg"/>
          <p:cNvPicPr>
            <a:picLocks noChangeAspect="1"/>
          </p:cNvPicPr>
          <p:nvPr/>
        </p:nvPicPr>
        <p:blipFill>
          <a:blip r:embed="rId3" cstate="print"/>
          <a:stretch>
            <a:fillRect/>
          </a:stretch>
        </p:blipFill>
        <p:spPr>
          <a:xfrm>
            <a:off x="3491880" y="3068960"/>
            <a:ext cx="2857500" cy="3789040"/>
          </a:xfrm>
          <a:prstGeom prst="rect">
            <a:avLst/>
          </a:prstGeom>
        </p:spPr>
      </p:pic>
      <p:pic>
        <p:nvPicPr>
          <p:cNvPr id="6" name="Рисунок 5" descr="12_w300_h225.jpg"/>
          <p:cNvPicPr>
            <a:picLocks noChangeAspect="1"/>
          </p:cNvPicPr>
          <p:nvPr/>
        </p:nvPicPr>
        <p:blipFill>
          <a:blip r:embed="rId4" cstate="print"/>
          <a:stretch>
            <a:fillRect/>
          </a:stretch>
        </p:blipFill>
        <p:spPr>
          <a:xfrm>
            <a:off x="6156176" y="3068960"/>
            <a:ext cx="2857500" cy="3789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par>
                                <p:cTn id="20" presetID="4"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2000"/>
                                        <p:tgtEl>
                                          <p:spTgt spid="5"/>
                                        </p:tgtEl>
                                      </p:cBhvr>
                                    </p:animEffect>
                                  </p:childTnLst>
                                </p:cTn>
                              </p:par>
                              <p:par>
                                <p:cTn id="23" presetID="16" presetClass="entr" presetSubtype="2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Horizontal)">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"Всё зависит от формы тела"</a:t>
            </a:r>
            <a:endParaRPr lang="ru-RU" dirty="0"/>
          </a:p>
        </p:txBody>
      </p:sp>
      <p:sp>
        <p:nvSpPr>
          <p:cNvPr id="3" name="Содержимое 2"/>
          <p:cNvSpPr>
            <a:spLocks noGrp="1"/>
          </p:cNvSpPr>
          <p:nvPr>
            <p:ph idx="1"/>
          </p:nvPr>
        </p:nvSpPr>
        <p:spPr/>
        <p:txBody>
          <a:bodyPr/>
          <a:lstStyle/>
          <a:p>
            <a:r>
              <a:rPr lang="ru-RU" b="1" dirty="0" smtClean="0"/>
              <a:t>Комок пластилина опускается на дно таза с водой. Лодочка из пластилина не тонет. Плавучесть предметов зависит от их формы. На участке проверяем плавучесть лодочек, сделанных из бумаги </a:t>
            </a:r>
            <a:endParaRPr lang="ru-RU" dirty="0"/>
          </a:p>
        </p:txBody>
      </p:sp>
      <p:pic>
        <p:nvPicPr>
          <p:cNvPr id="4" name="Рисунок 3" descr="5_w300_h225.jpg"/>
          <p:cNvPicPr>
            <a:picLocks noChangeAspect="1"/>
          </p:cNvPicPr>
          <p:nvPr/>
        </p:nvPicPr>
        <p:blipFill>
          <a:blip r:embed="rId2" cstate="print"/>
          <a:stretch>
            <a:fillRect/>
          </a:stretch>
        </p:blipFill>
        <p:spPr>
          <a:xfrm>
            <a:off x="0" y="4005064"/>
            <a:ext cx="3803915" cy="2852936"/>
          </a:xfrm>
          <a:prstGeom prst="rect">
            <a:avLst/>
          </a:prstGeom>
        </p:spPr>
      </p:pic>
      <p:pic>
        <p:nvPicPr>
          <p:cNvPr id="5" name="Рисунок 4" descr="7_w300_h225.jpg"/>
          <p:cNvPicPr>
            <a:picLocks noChangeAspect="1"/>
          </p:cNvPicPr>
          <p:nvPr/>
        </p:nvPicPr>
        <p:blipFill>
          <a:blip r:embed="rId3" cstate="print"/>
          <a:stretch>
            <a:fillRect/>
          </a:stretch>
        </p:blipFill>
        <p:spPr>
          <a:xfrm>
            <a:off x="3779912" y="4005065"/>
            <a:ext cx="2857500" cy="2852936"/>
          </a:xfrm>
          <a:prstGeom prst="rect">
            <a:avLst/>
          </a:prstGeom>
        </p:spPr>
      </p:pic>
      <p:pic>
        <p:nvPicPr>
          <p:cNvPr id="6" name="Рисунок 5" descr="9_w300_h225.jpg"/>
          <p:cNvPicPr>
            <a:picLocks noChangeAspect="1"/>
          </p:cNvPicPr>
          <p:nvPr/>
        </p:nvPicPr>
        <p:blipFill>
          <a:blip r:embed="rId4" cstate="print"/>
          <a:stretch>
            <a:fillRect/>
          </a:stretch>
        </p:blipFill>
        <p:spPr>
          <a:xfrm>
            <a:off x="6588224" y="4005064"/>
            <a:ext cx="2555776" cy="28529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2000"/>
                                        <p:tgtEl>
                                          <p:spTgt spid="4"/>
                                        </p:tgtEl>
                                      </p:cBhvr>
                                    </p:animEffect>
                                  </p:childTnLst>
                                </p:cTn>
                              </p:par>
                              <p:par>
                                <p:cTn id="19" presetID="5"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2000"/>
                                        <p:tgtEl>
                                          <p:spTgt spid="5"/>
                                        </p:tgtEl>
                                      </p:cBhvr>
                                    </p:animEffect>
                                  </p:childTnLst>
                                </p:cTn>
                              </p:par>
                              <p:par>
                                <p:cTn id="22" presetID="14" presetClass="entr" presetSubtype="1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a:t>
            </a:r>
            <a:r>
              <a:rPr lang="ru-RU" b="1" dirty="0" smtClean="0"/>
              <a:t>Эффект</a:t>
            </a:r>
            <a:r>
              <a:rPr lang="ru-RU" dirty="0" smtClean="0"/>
              <a:t> </a:t>
            </a:r>
            <a:r>
              <a:rPr lang="ru-RU" b="1" dirty="0" smtClean="0"/>
              <a:t>рассола</a:t>
            </a:r>
            <a:r>
              <a:rPr lang="ru-RU" dirty="0" smtClean="0"/>
              <a:t>»</a:t>
            </a:r>
            <a:endParaRPr lang="ru-RU" dirty="0"/>
          </a:p>
        </p:txBody>
      </p:sp>
      <p:sp>
        <p:nvSpPr>
          <p:cNvPr id="3" name="Содержимое 2"/>
          <p:cNvSpPr>
            <a:spLocks noGrp="1"/>
          </p:cNvSpPr>
          <p:nvPr>
            <p:ph idx="1"/>
          </p:nvPr>
        </p:nvSpPr>
        <p:spPr/>
        <p:txBody>
          <a:bodyPr/>
          <a:lstStyle/>
          <a:p>
            <a:r>
              <a:rPr lang="ru-RU" b="1" dirty="0" smtClean="0"/>
              <a:t>Чем больше в воде соли, тем легче в ней плавать, т.к. у солёной воды плотность больше, чем у пресной.</a:t>
            </a:r>
            <a:endParaRPr lang="ru-RU" b="1" dirty="0"/>
          </a:p>
        </p:txBody>
      </p:sp>
      <p:pic>
        <p:nvPicPr>
          <p:cNvPr id="4" name="Рисунок 3" descr="DSCN0535.JPG"/>
          <p:cNvPicPr>
            <a:picLocks noChangeAspect="1"/>
          </p:cNvPicPr>
          <p:nvPr/>
        </p:nvPicPr>
        <p:blipFill>
          <a:blip r:embed="rId2" cstate="print"/>
          <a:stretch>
            <a:fillRect/>
          </a:stretch>
        </p:blipFill>
        <p:spPr>
          <a:xfrm>
            <a:off x="0" y="3284984"/>
            <a:ext cx="3203848" cy="3573016"/>
          </a:xfrm>
          <a:prstGeom prst="rect">
            <a:avLst/>
          </a:prstGeom>
        </p:spPr>
      </p:pic>
      <p:pic>
        <p:nvPicPr>
          <p:cNvPr id="5" name="Рисунок 4" descr="DSCN0543.JPG"/>
          <p:cNvPicPr>
            <a:picLocks noChangeAspect="1"/>
          </p:cNvPicPr>
          <p:nvPr/>
        </p:nvPicPr>
        <p:blipFill>
          <a:blip r:embed="rId3" cstate="print"/>
          <a:stretch>
            <a:fillRect/>
          </a:stretch>
        </p:blipFill>
        <p:spPr>
          <a:xfrm>
            <a:off x="3203848" y="3284984"/>
            <a:ext cx="3384376" cy="3573016"/>
          </a:xfrm>
          <a:prstGeom prst="rect">
            <a:avLst/>
          </a:prstGeom>
        </p:spPr>
      </p:pic>
      <p:pic>
        <p:nvPicPr>
          <p:cNvPr id="6" name="Рисунок 5" descr="DSCN0548.JPG"/>
          <p:cNvPicPr>
            <a:picLocks noChangeAspect="1"/>
          </p:cNvPicPr>
          <p:nvPr/>
        </p:nvPicPr>
        <p:blipFill>
          <a:blip r:embed="rId4" cstate="print"/>
          <a:stretch>
            <a:fillRect/>
          </a:stretch>
        </p:blipFill>
        <p:spPr>
          <a:xfrm>
            <a:off x="6551712" y="3284984"/>
            <a:ext cx="2592288" cy="35730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2000"/>
                                        <p:tgtEl>
                                          <p:spTgt spid="4"/>
                                        </p:tgtEl>
                                      </p:cBhvr>
                                    </p:animEffect>
                                  </p:childTnLst>
                                </p:cTn>
                              </p:par>
                            </p:childTnLst>
                          </p:cTn>
                        </p:par>
                        <p:par>
                          <p:cTn id="19" fill="hold">
                            <p:stCondLst>
                              <p:cond delay="2000"/>
                            </p:stCondLst>
                            <p:childTnLst>
                              <p:par>
                                <p:cTn id="20" presetID="14" presetClass="entr" presetSubtype="1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2000"/>
                                        <p:tgtEl>
                                          <p:spTgt spid="5"/>
                                        </p:tgtEl>
                                      </p:cBhvr>
                                    </p:animEffect>
                                  </p:childTnLst>
                                </p:cTn>
                              </p:par>
                            </p:childTnLst>
                          </p:cTn>
                        </p:par>
                        <p:par>
                          <p:cTn id="23" fill="hold">
                            <p:stCondLst>
                              <p:cond delay="4000"/>
                            </p:stCondLst>
                            <p:childTnLst>
                              <p:par>
                                <p:cTn id="24" presetID="3" presetClass="entr" presetSubtype="1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 поисках крахмала»</a:t>
            </a:r>
            <a:endParaRPr lang="ru-RU" b="1" dirty="0"/>
          </a:p>
        </p:txBody>
      </p:sp>
      <p:sp>
        <p:nvSpPr>
          <p:cNvPr id="3" name="Содержимое 2"/>
          <p:cNvSpPr>
            <a:spLocks noGrp="1"/>
          </p:cNvSpPr>
          <p:nvPr>
            <p:ph idx="1"/>
          </p:nvPr>
        </p:nvSpPr>
        <p:spPr/>
        <p:txBody>
          <a:bodyPr/>
          <a:lstStyle/>
          <a:p>
            <a:r>
              <a:rPr lang="ru-RU" b="1" dirty="0" smtClean="0"/>
              <a:t>На продукты действовали раствором йода в воде. На некоторых из них появляются синие пятна. Значит там содержится крахмал. </a:t>
            </a:r>
            <a:endParaRPr lang="ru-RU" b="1" dirty="0"/>
          </a:p>
        </p:txBody>
      </p:sp>
      <p:pic>
        <p:nvPicPr>
          <p:cNvPr id="4" name="Рисунок 3" descr="DSCN0552.JPG"/>
          <p:cNvPicPr>
            <a:picLocks noChangeAspect="1"/>
          </p:cNvPicPr>
          <p:nvPr/>
        </p:nvPicPr>
        <p:blipFill>
          <a:blip r:embed="rId2" cstate="print"/>
          <a:stretch>
            <a:fillRect/>
          </a:stretch>
        </p:blipFill>
        <p:spPr>
          <a:xfrm>
            <a:off x="0" y="3483006"/>
            <a:ext cx="4499992" cy="3374994"/>
          </a:xfrm>
          <a:prstGeom prst="rect">
            <a:avLst/>
          </a:prstGeom>
        </p:spPr>
      </p:pic>
      <p:pic>
        <p:nvPicPr>
          <p:cNvPr id="5" name="Рисунок 4" descr="DSCN0558.JPG"/>
          <p:cNvPicPr>
            <a:picLocks noChangeAspect="1"/>
          </p:cNvPicPr>
          <p:nvPr/>
        </p:nvPicPr>
        <p:blipFill>
          <a:blip r:embed="rId3" cstate="print"/>
          <a:stretch>
            <a:fillRect/>
          </a:stretch>
        </p:blipFill>
        <p:spPr>
          <a:xfrm>
            <a:off x="4644008" y="3483006"/>
            <a:ext cx="4499993" cy="33749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amond(in)">
                                      <p:cBhvr>
                                        <p:cTn id="18" dur="2000"/>
                                        <p:tgtEl>
                                          <p:spTgt spid="4"/>
                                        </p:tgtEl>
                                      </p:cBhvr>
                                    </p:animEffect>
                                  </p:childTnLst>
                                </p:cTn>
                              </p:par>
                              <p:par>
                                <p:cTn id="19" presetID="16" presetClass="entr" presetSubtype="2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Horizontal)">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«Бумажный самолётик»</a:t>
            </a:r>
            <a:endParaRPr lang="ru-RU" b="1" dirty="0"/>
          </a:p>
        </p:txBody>
      </p:sp>
      <p:sp>
        <p:nvSpPr>
          <p:cNvPr id="3" name="Содержимое 2"/>
          <p:cNvSpPr>
            <a:spLocks noGrp="1"/>
          </p:cNvSpPr>
          <p:nvPr>
            <p:ph idx="1"/>
          </p:nvPr>
        </p:nvSpPr>
        <p:spPr>
          <a:xfrm>
            <a:off x="0" y="1935480"/>
            <a:ext cx="8686800" cy="4389120"/>
          </a:xfrm>
        </p:spPr>
        <p:txBody>
          <a:bodyPr/>
          <a:lstStyle/>
          <a:p>
            <a:r>
              <a:rPr lang="ru-RU" b="1" dirty="0" smtClean="0"/>
              <a:t>Развёрнутый лист бумаги летит по воздуху беспорядочно и быстро падает на землю. Форма бумажного самолётика подходит для полёта. При скольжении вперёд она создают подъёмную силу, и будет самолётик лететь, пока не иссякнет сила, с которой его запустили. </a:t>
            </a:r>
            <a:endParaRPr lang="ru-RU"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008112"/>
          </a:xfrm>
        </p:spPr>
        <p:txBody>
          <a:bodyPr>
            <a:normAutofit/>
          </a:bodyPr>
          <a:lstStyle/>
          <a:p>
            <a:pPr algn="ctr"/>
            <a:r>
              <a:rPr lang="ru-RU" b="1" dirty="0" smtClean="0"/>
              <a:t>«Бумажный самолётик»</a:t>
            </a:r>
            <a:endParaRPr lang="ru-RU" b="1" dirty="0"/>
          </a:p>
        </p:txBody>
      </p:sp>
      <p:pic>
        <p:nvPicPr>
          <p:cNvPr id="4" name="Содержимое 3" descr="DSCN0561.JPG"/>
          <p:cNvPicPr>
            <a:picLocks noGrp="1" noChangeAspect="1"/>
          </p:cNvPicPr>
          <p:nvPr>
            <p:ph idx="1"/>
          </p:nvPr>
        </p:nvPicPr>
        <p:blipFill>
          <a:blip r:embed="rId2" cstate="print"/>
          <a:stretch>
            <a:fillRect/>
          </a:stretch>
        </p:blipFill>
        <p:spPr>
          <a:xfrm>
            <a:off x="0" y="1286762"/>
            <a:ext cx="9144000" cy="55712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1"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«Бумажный мост»</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ru-RU" b="1" dirty="0" smtClean="0"/>
              <a:t>При сгибании бумажного листа гармошкой получаются рёбра жёсткости. Мост выдерживает вес кирпичика.</a:t>
            </a:r>
            <a:endParaRPr lang="ru-RU" dirty="0" smtClean="0"/>
          </a:p>
          <a:p>
            <a:endParaRPr lang="ru-RU" dirty="0"/>
          </a:p>
        </p:txBody>
      </p:sp>
      <p:pic>
        <p:nvPicPr>
          <p:cNvPr id="4" name="Рисунок 3" descr="dscf1497_w300_h225.jpg"/>
          <p:cNvPicPr>
            <a:picLocks noChangeAspect="1"/>
          </p:cNvPicPr>
          <p:nvPr/>
        </p:nvPicPr>
        <p:blipFill>
          <a:blip r:embed="rId2" cstate="print"/>
          <a:stretch>
            <a:fillRect/>
          </a:stretch>
        </p:blipFill>
        <p:spPr>
          <a:xfrm>
            <a:off x="4644008" y="3645025"/>
            <a:ext cx="4499992" cy="3212976"/>
          </a:xfrm>
          <a:prstGeom prst="rect">
            <a:avLst/>
          </a:prstGeom>
        </p:spPr>
      </p:pic>
      <p:pic>
        <p:nvPicPr>
          <p:cNvPr id="5" name="Рисунок 4" descr="dscf1498_w300_h225.jpg"/>
          <p:cNvPicPr>
            <a:picLocks noChangeAspect="1"/>
          </p:cNvPicPr>
          <p:nvPr/>
        </p:nvPicPr>
        <p:blipFill>
          <a:blip r:embed="rId3" cstate="print"/>
          <a:stretch>
            <a:fillRect/>
          </a:stretch>
        </p:blipFill>
        <p:spPr>
          <a:xfrm>
            <a:off x="0" y="3645023"/>
            <a:ext cx="4644008" cy="3212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4)">
                                      <p:cBhvr>
                                        <p:cTn id="18" dur="2000"/>
                                        <p:tgtEl>
                                          <p:spTgt spid="5"/>
                                        </p:tgtEl>
                                      </p:cBhvr>
                                    </p:animEffect>
                                  </p:childTnLst>
                                </p:cTn>
                              </p:par>
                              <p:par>
                                <p:cTn id="19" presetID="8" presetClass="entr" presetSubtype="16"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amond(in)">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«Дырявая рука»</a:t>
            </a:r>
            <a:endParaRPr lang="ru-RU" dirty="0"/>
          </a:p>
        </p:txBody>
      </p:sp>
      <p:sp>
        <p:nvSpPr>
          <p:cNvPr id="3" name="Содержимое 2"/>
          <p:cNvSpPr>
            <a:spLocks noGrp="1"/>
          </p:cNvSpPr>
          <p:nvPr>
            <p:ph idx="1"/>
          </p:nvPr>
        </p:nvSpPr>
        <p:spPr/>
        <p:txBody>
          <a:bodyPr/>
          <a:lstStyle/>
          <a:p>
            <a:r>
              <a:rPr lang="ru-RU" b="1" dirty="0" smtClean="0"/>
              <a:t>Информация от обоих глаз поступает в мозг одновременно. Один глаз видит руку, другой отверстие. Мозг объединяет обе картинки.</a:t>
            </a:r>
            <a:endParaRPr lang="ru-RU" dirty="0"/>
          </a:p>
        </p:txBody>
      </p:sp>
      <p:pic>
        <p:nvPicPr>
          <p:cNvPr id="4" name="Рисунок 3" descr="dscf1488_w300_h225.jpg"/>
          <p:cNvPicPr>
            <a:picLocks noChangeAspect="1"/>
          </p:cNvPicPr>
          <p:nvPr/>
        </p:nvPicPr>
        <p:blipFill>
          <a:blip r:embed="rId2" cstate="print"/>
          <a:stretch>
            <a:fillRect/>
          </a:stretch>
        </p:blipFill>
        <p:spPr>
          <a:xfrm>
            <a:off x="0" y="3212976"/>
            <a:ext cx="3491880" cy="3645024"/>
          </a:xfrm>
          <a:prstGeom prst="rect">
            <a:avLst/>
          </a:prstGeom>
        </p:spPr>
      </p:pic>
      <p:pic>
        <p:nvPicPr>
          <p:cNvPr id="5" name="Рисунок 4" descr="dscf1491_w300_h225.jpg"/>
          <p:cNvPicPr>
            <a:picLocks noChangeAspect="1"/>
          </p:cNvPicPr>
          <p:nvPr/>
        </p:nvPicPr>
        <p:blipFill>
          <a:blip r:embed="rId3" cstate="print"/>
          <a:stretch>
            <a:fillRect/>
          </a:stretch>
        </p:blipFill>
        <p:spPr>
          <a:xfrm>
            <a:off x="6012160" y="3212976"/>
            <a:ext cx="3131840" cy="3645024"/>
          </a:xfrm>
          <a:prstGeom prst="rect">
            <a:avLst/>
          </a:prstGeom>
        </p:spPr>
      </p:pic>
      <p:pic>
        <p:nvPicPr>
          <p:cNvPr id="6" name="Рисунок 5" descr="dscf1503_w300_h225.jpg"/>
          <p:cNvPicPr>
            <a:picLocks noChangeAspect="1"/>
          </p:cNvPicPr>
          <p:nvPr/>
        </p:nvPicPr>
        <p:blipFill>
          <a:blip r:embed="rId4" cstate="print"/>
          <a:stretch>
            <a:fillRect/>
          </a:stretch>
        </p:blipFill>
        <p:spPr>
          <a:xfrm rot="5400000">
            <a:off x="2938509" y="3766347"/>
            <a:ext cx="3645024" cy="25382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par>
                                <p:cTn id="19" presetID="21"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4)">
                                      <p:cBhvr>
                                        <p:cTn id="21" dur="2000"/>
                                        <p:tgtEl>
                                          <p:spTgt spid="6"/>
                                        </p:tgtEl>
                                      </p:cBhvr>
                                    </p:animEffect>
                                  </p:childTnLst>
                                </p:cTn>
                              </p:par>
                              <p:par>
                                <p:cTn id="22" presetID="3" presetClass="entr" presetSubtype="1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"Воздушные гонки".</a:t>
            </a:r>
            <a:endParaRPr lang="ru-RU" dirty="0"/>
          </a:p>
        </p:txBody>
      </p:sp>
      <p:sp>
        <p:nvSpPr>
          <p:cNvPr id="3" name="Содержимое 2"/>
          <p:cNvSpPr>
            <a:spLocks noGrp="1"/>
          </p:cNvSpPr>
          <p:nvPr>
            <p:ph idx="1"/>
          </p:nvPr>
        </p:nvSpPr>
        <p:spPr/>
        <p:txBody>
          <a:bodyPr/>
          <a:lstStyle/>
          <a:p>
            <a:pPr fontAlgn="base"/>
            <a:r>
              <a:rPr lang="ru-RU" b="1" dirty="0" smtClean="0"/>
              <a:t>Все предметы падают с одинаковой скоростью. Скорость падения не зависит от массы. Камень и комок бумаги примерно одинаковой формы и размера. Сопротивление воздуха на них действует равнозначно</a:t>
            </a:r>
            <a:r>
              <a:rPr lang="ru-RU" dirty="0" smtClean="0"/>
              <a:t/>
            </a:r>
            <a:br>
              <a:rPr lang="ru-RU" dirty="0" smtClean="0"/>
            </a:br>
            <a:endParaRPr lang="ru-RU" dirty="0"/>
          </a:p>
        </p:txBody>
      </p:sp>
      <p:pic>
        <p:nvPicPr>
          <p:cNvPr id="4" name="Рисунок 3" descr="img_2726_w400_h300.jpg"/>
          <p:cNvPicPr>
            <a:picLocks noChangeAspect="1"/>
          </p:cNvPicPr>
          <p:nvPr/>
        </p:nvPicPr>
        <p:blipFill>
          <a:blip r:embed="rId2" cstate="print"/>
          <a:stretch>
            <a:fillRect/>
          </a:stretch>
        </p:blipFill>
        <p:spPr>
          <a:xfrm>
            <a:off x="0" y="4005064"/>
            <a:ext cx="4752528" cy="28529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"Говорящая нить"</a:t>
            </a:r>
            <a:endParaRPr lang="ru-RU" dirty="0"/>
          </a:p>
        </p:txBody>
      </p:sp>
      <p:sp>
        <p:nvSpPr>
          <p:cNvPr id="3" name="Содержимое 2"/>
          <p:cNvSpPr>
            <a:spLocks noGrp="1"/>
          </p:cNvSpPr>
          <p:nvPr>
            <p:ph idx="1"/>
          </p:nvPr>
        </p:nvSpPr>
        <p:spPr/>
        <p:txBody>
          <a:bodyPr/>
          <a:lstStyle/>
          <a:p>
            <a:r>
              <a:rPr lang="ru-RU" b="1" dirty="0" smtClean="0"/>
              <a:t>Вдоль натянутой нити звук </a:t>
            </a:r>
            <a:r>
              <a:rPr lang="ru-RU" b="1" dirty="0" err="1" smtClean="0"/>
              <a:t>распространяетсялучше</a:t>
            </a:r>
            <a:r>
              <a:rPr lang="ru-RU" b="1" dirty="0" smtClean="0"/>
              <a:t>, чем по воздуху. В воздухе звук теряет часть энергии. По нити звук перемещается дальше</a:t>
            </a:r>
            <a:endParaRPr lang="ru-RU" dirty="0"/>
          </a:p>
        </p:txBody>
      </p:sp>
      <p:pic>
        <p:nvPicPr>
          <p:cNvPr id="4" name="Рисунок 3" descr="img_2727_w400_h300.jpg"/>
          <p:cNvPicPr>
            <a:picLocks noChangeAspect="1"/>
          </p:cNvPicPr>
          <p:nvPr/>
        </p:nvPicPr>
        <p:blipFill>
          <a:blip r:embed="rId2" cstate="print"/>
          <a:stretch>
            <a:fillRect/>
          </a:stretch>
        </p:blipFill>
        <p:spPr>
          <a:xfrm>
            <a:off x="2411760" y="3563634"/>
            <a:ext cx="4392488" cy="32943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"Спасение иголок"</a:t>
            </a:r>
            <a:endParaRPr lang="ru-RU" dirty="0"/>
          </a:p>
        </p:txBody>
      </p:sp>
      <p:sp>
        <p:nvSpPr>
          <p:cNvPr id="3" name="Содержимое 2"/>
          <p:cNvSpPr>
            <a:spLocks noGrp="1"/>
          </p:cNvSpPr>
          <p:nvPr>
            <p:ph idx="1"/>
          </p:nvPr>
        </p:nvSpPr>
        <p:spPr/>
        <p:txBody>
          <a:bodyPr/>
          <a:lstStyle/>
          <a:p>
            <a:r>
              <a:rPr lang="ru-RU" b="1" dirty="0" smtClean="0"/>
              <a:t>Вокруг магнита действует магнитное поле. Часть воздействия переходит на ножницы. Ножницы протягивают "руки" и держат иголки</a:t>
            </a:r>
            <a:endParaRPr lang="ru-RU" dirty="0"/>
          </a:p>
        </p:txBody>
      </p:sp>
      <p:pic>
        <p:nvPicPr>
          <p:cNvPr id="4" name="Рисунок 3" descr="img_2731_w400_h300.jpg"/>
          <p:cNvPicPr>
            <a:picLocks noChangeAspect="1"/>
          </p:cNvPicPr>
          <p:nvPr/>
        </p:nvPicPr>
        <p:blipFill>
          <a:blip r:embed="rId2" cstate="print"/>
          <a:stretch>
            <a:fillRect/>
          </a:stretch>
        </p:blipFill>
        <p:spPr>
          <a:xfrm>
            <a:off x="539552" y="3131586"/>
            <a:ext cx="4968552" cy="37264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"Волшебные скрепки"</a:t>
            </a:r>
            <a:endParaRPr lang="ru-RU" dirty="0"/>
          </a:p>
        </p:txBody>
      </p:sp>
      <p:sp>
        <p:nvSpPr>
          <p:cNvPr id="3" name="Содержимое 2"/>
          <p:cNvSpPr>
            <a:spLocks noGrp="1"/>
          </p:cNvSpPr>
          <p:nvPr>
            <p:ph idx="1"/>
          </p:nvPr>
        </p:nvSpPr>
        <p:spPr/>
        <p:txBody>
          <a:bodyPr/>
          <a:lstStyle/>
          <a:p>
            <a:r>
              <a:rPr lang="ru-RU" b="1" dirty="0" smtClean="0"/>
              <a:t>Магнитные силы способны проходить через дерево, стекло, воду, бумагу</a:t>
            </a:r>
            <a:endParaRPr lang="ru-RU" dirty="0"/>
          </a:p>
        </p:txBody>
      </p:sp>
      <p:pic>
        <p:nvPicPr>
          <p:cNvPr id="4" name="Рисунок 3" descr="img_2737_w400_h300.jpg"/>
          <p:cNvPicPr>
            <a:picLocks noChangeAspect="1"/>
          </p:cNvPicPr>
          <p:nvPr/>
        </p:nvPicPr>
        <p:blipFill>
          <a:blip r:embed="rId2" cstate="print"/>
          <a:stretch>
            <a:fillRect/>
          </a:stretch>
        </p:blipFill>
        <p:spPr>
          <a:xfrm>
            <a:off x="0" y="2915562"/>
            <a:ext cx="5256584" cy="3942438"/>
          </a:xfrm>
          <a:prstGeom prst="rect">
            <a:avLst/>
          </a:prstGeom>
        </p:spPr>
      </p:pic>
      <p:pic>
        <p:nvPicPr>
          <p:cNvPr id="5" name="Рисунок 4" descr="dscn0136_w200_h150.jpg"/>
          <p:cNvPicPr>
            <a:picLocks noChangeAspect="1"/>
          </p:cNvPicPr>
          <p:nvPr/>
        </p:nvPicPr>
        <p:blipFill>
          <a:blip r:embed="rId3" cstate="print"/>
          <a:stretch>
            <a:fillRect/>
          </a:stretch>
        </p:blipFill>
        <p:spPr>
          <a:xfrm>
            <a:off x="5207563" y="2924944"/>
            <a:ext cx="3936437" cy="39330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Horizontal)">
                                      <p:cBhvr>
                                        <p:cTn id="18" dur="2000"/>
                                        <p:tgtEl>
                                          <p:spTgt spid="4"/>
                                        </p:tgtEl>
                                      </p:cBhvr>
                                    </p:animEffect>
                                  </p:childTnLst>
                                </p:cTn>
                              </p:par>
                              <p:par>
                                <p:cTn id="19" presetID="14"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129</TotalTime>
  <Words>1033</Words>
  <Application>Microsoft Office PowerPoint</Application>
  <PresentationFormat>Экран (4:3)</PresentationFormat>
  <Paragraphs>70</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Поток</vt:lpstr>
      <vt:lpstr>Экспериментальная деятельность в подготовительной группе № 6</vt:lpstr>
      <vt:lpstr>     «Где тяжелее ехать ?»</vt:lpstr>
      <vt:lpstr>«Бутылочный концерт» </vt:lpstr>
      <vt:lpstr>«Бумажный мост» </vt:lpstr>
      <vt:lpstr>«Дырявая рука»</vt:lpstr>
      <vt:lpstr>"Воздушные гонки".</vt:lpstr>
      <vt:lpstr>"Говорящая нить"</vt:lpstr>
      <vt:lpstr>"Спасение иголок"</vt:lpstr>
      <vt:lpstr>"Волшебные скрепки"</vt:lpstr>
      <vt:lpstr>Для чего нужен нос?</vt:lpstr>
      <vt:lpstr>"Плавающий апельсин"</vt:lpstr>
      <vt:lpstr>"Извержение вулкана"</vt:lpstr>
      <vt:lpstr>«Звук играет в прятки»</vt:lpstr>
      <vt:lpstr>«Липкий стакан»</vt:lpstr>
      <vt:lpstr>«Упрямая воронка»</vt:lpstr>
      <vt:lpstr>«Упрямая воронка»</vt:lpstr>
      <vt:lpstr>«Воздух поднимает воду»</vt:lpstr>
      <vt:lpstr>«Непотопляемая бумага»</vt:lpstr>
      <vt:lpstr>«Пульсирующая кровь»</vt:lpstr>
      <vt:lpstr>«Сжать воздух»</vt:lpstr>
      <vt:lpstr>«Сжигаем воздух»</vt:lpstr>
      <vt:lpstr>«Сжигаем воздух»</vt:lpstr>
      <vt:lpstr>«Самый простой фонтан»</vt:lpstr>
      <vt:lpstr>"Овсяные хлопья учатся прыгать"</vt:lpstr>
      <vt:lpstr>"Водяное колесо"</vt:lpstr>
      <vt:lpstr>"Ролики помогают двигаться"</vt:lpstr>
      <vt:lpstr>"Высвобождение газа"</vt:lpstr>
      <vt:lpstr>"Холодный и горячий воздух"</vt:lpstr>
      <vt:lpstr>"Что нужно растениям?"</vt:lpstr>
      <vt:lpstr>"Сказочная роза"</vt:lpstr>
      <vt:lpstr>"Сказочная роза "</vt:lpstr>
      <vt:lpstr>"Знакомство с весами"</vt:lpstr>
      <vt:lpstr>"Всё зависит от формы тела"</vt:lpstr>
      <vt:lpstr>«Эффект рассола»</vt:lpstr>
      <vt:lpstr>«В поисках крахмала»</vt:lpstr>
      <vt:lpstr>«Бумажный самолётик»</vt:lpstr>
      <vt:lpstr>«Бумажный самолётик»</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Экспериментальная деятельность в подготовительной группе № 6</dc:title>
  <dc:creator>Вера</dc:creator>
  <cp:lastModifiedBy>Вера</cp:lastModifiedBy>
  <cp:revision>14</cp:revision>
  <dcterms:created xsi:type="dcterms:W3CDTF">2015-04-19T09:10:07Z</dcterms:created>
  <dcterms:modified xsi:type="dcterms:W3CDTF">2015-04-20T18:38:43Z</dcterms:modified>
</cp:coreProperties>
</file>