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1"/>
  </p:notesMasterIdLst>
  <p:sldIdLst>
    <p:sldId id="256" r:id="rId2"/>
    <p:sldId id="263" r:id="rId3"/>
    <p:sldId id="257" r:id="rId4"/>
    <p:sldId id="258" r:id="rId5"/>
    <p:sldId id="259" r:id="rId6"/>
    <p:sldId id="264" r:id="rId7"/>
    <p:sldId id="260" r:id="rId8"/>
    <p:sldId id="261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4659" autoAdjust="0"/>
  </p:normalViewPr>
  <p:slideViewPr>
    <p:cSldViewPr>
      <p:cViewPr varScale="1">
        <p:scale>
          <a:sx n="68" d="100"/>
          <a:sy n="68" d="100"/>
        </p:scale>
        <p:origin x="-55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5E2D7-F568-4602-A658-8C22D9309E05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72950-250C-423F-8F26-D79C2C07BD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72950-250C-423F-8F26-D79C2C07BDB2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72950-250C-423F-8F26-D79C2C07BDB2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BC27-35AB-4D80-960F-7C2060B0E429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0F03-14FC-4497-ACEE-76BA9BCEA7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BC27-35AB-4D80-960F-7C2060B0E429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0F03-14FC-4497-ACEE-76BA9BCEA7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BC27-35AB-4D80-960F-7C2060B0E429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0F03-14FC-4497-ACEE-76BA9BCEA7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BC27-35AB-4D80-960F-7C2060B0E429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0F03-14FC-4497-ACEE-76BA9BCEA7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BC27-35AB-4D80-960F-7C2060B0E429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B770F03-14FC-4497-ACEE-76BA9BCEA7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BC27-35AB-4D80-960F-7C2060B0E429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0F03-14FC-4497-ACEE-76BA9BCEA7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BC27-35AB-4D80-960F-7C2060B0E429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0F03-14FC-4497-ACEE-76BA9BCEA7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BC27-35AB-4D80-960F-7C2060B0E429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0F03-14FC-4497-ACEE-76BA9BCEA7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BC27-35AB-4D80-960F-7C2060B0E429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0F03-14FC-4497-ACEE-76BA9BCEA7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BC27-35AB-4D80-960F-7C2060B0E429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0F03-14FC-4497-ACEE-76BA9BCEA7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BC27-35AB-4D80-960F-7C2060B0E429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0F03-14FC-4497-ACEE-76BA9BCEA7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F79BC27-35AB-4D80-960F-7C2060B0E429}" type="datetimeFigureOut">
              <a:rPr lang="ru-RU" smtClean="0"/>
              <a:pPr/>
              <a:t>06.10.2017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B770F03-14FC-4497-ACEE-76BA9BCEA7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Опытно – экспериментальная деятельность в первой младшей группе           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dirty="0" smtClean="0">
                <a:solidFill>
                  <a:schemeClr val="bg1"/>
                </a:solidFill>
              </a:rPr>
              <a:t>                     ГР.№1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Чем выше воронка, тем выше забьёт фонтанчик.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DSCN206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2411" r="13281"/>
          <a:stretch>
            <a:fillRect/>
          </a:stretch>
        </p:blipFill>
        <p:spPr>
          <a:xfrm>
            <a:off x="2714612" y="1643050"/>
            <a:ext cx="4714908" cy="47577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5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Вода принимает форму того сосуда, в который её наливают.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DSCN207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57290" y="1357298"/>
            <a:ext cx="6786578" cy="5257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5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Вода способна растворять вещества в воде, например, краски. 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Растворение красок в воде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71538" y="1357298"/>
            <a:ext cx="7429552" cy="5257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Вода может замерзать. Лёд получается прозрачный.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Можно сделать цветной лёд.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DSCN174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1500174"/>
            <a:ext cx="4499992" cy="31599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8" name="Picture 2" descr="M:\Январь\DSCN17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571876"/>
            <a:ext cx="4571999" cy="30843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Игры с цветным льдом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6" name="Содержимое 5" descr="DSCN175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28662" y="1571612"/>
            <a:ext cx="7347746" cy="48720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 У машины фары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DSCN175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00100" y="1357298"/>
            <a:ext cx="7374351" cy="47149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Клумба с цветными льдинками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DSCN176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28662" y="1285860"/>
            <a:ext cx="7497414" cy="48714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99898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Вода играет большую роль в жизни растений.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Выращиваем лук и травку (причёску </a:t>
            </a:r>
            <a:r>
              <a:rPr lang="ru-RU" sz="2800" dirty="0" err="1" smtClean="0">
                <a:solidFill>
                  <a:schemeClr val="bg1"/>
                </a:solidFill>
              </a:rPr>
              <a:t>травянички</a:t>
            </a:r>
            <a:r>
              <a:rPr lang="ru-RU" sz="2800" dirty="0" smtClean="0">
                <a:solidFill>
                  <a:schemeClr val="bg1"/>
                </a:solidFill>
              </a:rPr>
              <a:t>)</a:t>
            </a:r>
            <a:br>
              <a:rPr lang="ru-RU" sz="2800" dirty="0" smtClean="0">
                <a:solidFill>
                  <a:schemeClr val="bg1"/>
                </a:solidFill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M:\Февраль\DSCN17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286124"/>
            <a:ext cx="4572000" cy="32981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4" name="Picture 4" descr="M:\Февраль\DSCN17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785926"/>
            <a:ext cx="4499992" cy="33695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Вот и выросла у </a:t>
            </a:r>
            <a:r>
              <a:rPr lang="ru-RU" sz="3600" dirty="0" err="1" smtClean="0">
                <a:solidFill>
                  <a:schemeClr val="bg1"/>
                </a:solidFill>
              </a:rPr>
              <a:t>травянички</a:t>
            </a:r>
            <a:r>
              <a:rPr lang="ru-RU" sz="3600" dirty="0" smtClean="0">
                <a:solidFill>
                  <a:schemeClr val="bg1"/>
                </a:solidFill>
              </a:rPr>
              <a:t> причёска!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908720"/>
            <a:ext cx="4040188" cy="639762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4008" y="836712"/>
            <a:ext cx="4041775" cy="639762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6146" name="Picture 2" descr="M:\Февраль\DSCN178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07504" y="1268761"/>
            <a:ext cx="4750247" cy="33425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7" name="Picture 3" descr="M:\Март\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071934" y="3214686"/>
            <a:ext cx="4810220" cy="33026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39552" y="0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Обнаружение воздуха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187624" y="1412776"/>
            <a:ext cx="6400800" cy="139256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Цель: </a:t>
            </a:r>
            <a:r>
              <a:rPr lang="ru-RU" dirty="0" smtClean="0">
                <a:solidFill>
                  <a:schemeClr val="bg1"/>
                </a:solidFill>
              </a:rPr>
              <a:t>познакомить с тем, что внутри человека есть воздух и обнаружить его.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Picture 2" descr="M:\Продолжаем эксперементы\Как обнаружить возду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428868"/>
            <a:ext cx="6000760" cy="40770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5008" y="404664"/>
            <a:ext cx="89289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solidFill>
                  <a:schemeClr val="bg1"/>
                </a:solidFill>
              </a:rPr>
              <a:t>«Люди, научившиеся наблюдениям и опытам, приобретают способность сами ставить вопросы и получать на них фактические ответы, оказываясь на более высоком умственном и нравственном уровне в сравнении с теми, кто такой школы не прошёл.»</a:t>
            </a:r>
          </a:p>
          <a:p>
            <a:r>
              <a:rPr lang="ru-RU" sz="3600" dirty="0" smtClean="0"/>
              <a:t>                                                                     				                                                           					</a:t>
            </a:r>
            <a:r>
              <a:rPr lang="ru-RU" sz="3600" dirty="0" smtClean="0">
                <a:solidFill>
                  <a:schemeClr val="bg1"/>
                </a:solidFill>
              </a:rPr>
              <a:t>К.А. Тимирязев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0"/>
            <a:ext cx="7772400" cy="14700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Ветер и кораблики</a:t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15616" y="764704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Цель: </a:t>
            </a:r>
            <a:r>
              <a:rPr lang="ru-RU" dirty="0" smtClean="0">
                <a:solidFill>
                  <a:schemeClr val="bg1"/>
                </a:solidFill>
              </a:rPr>
              <a:t>обнаружить воздух, образовать ветер. Показать свойства воздуха – движение.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171" name="Picture 3" descr="M:\Продолжаем эксперементы\Как обнаружить воздух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214554"/>
            <a:ext cx="6072198" cy="44371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921345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Плавает или тонет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755576" y="1124744"/>
            <a:ext cx="7128792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Цель: </a:t>
            </a:r>
            <a:r>
              <a:rPr lang="ru-RU" dirty="0" smtClean="0">
                <a:solidFill>
                  <a:schemeClr val="bg1"/>
                </a:solidFill>
              </a:rPr>
              <a:t>показать, что предметы могут быть лёгкими или  тяжелыми.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194" name="Picture 2" descr="M:\Продолжаем эксперементы\Тонет - не тоне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060848"/>
            <a:ext cx="6143636" cy="47971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737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Игры с шариками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Цель: </a:t>
            </a:r>
            <a:r>
              <a:rPr lang="ru-RU" sz="2800" dirty="0" smtClean="0">
                <a:solidFill>
                  <a:schemeClr val="bg1"/>
                </a:solidFill>
              </a:rPr>
              <a:t>развивать мыслительные операции у детей, активизировать восприятие учебного материала по ознакомлению с основами математических знаний.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916832"/>
            <a:ext cx="4040188" cy="75088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Один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714876" y="2571744"/>
            <a:ext cx="4041775" cy="75088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Много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218" name="Picture 2" descr="M:\Февраль\DSCN178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14282" y="2428868"/>
            <a:ext cx="4497388" cy="32716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19" name="Picture 3" descr="M:\Февраль\DSCN178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214810" y="3357562"/>
            <a:ext cx="4555322" cy="32861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Магнетизм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060848"/>
            <a:ext cx="7488832" cy="4608512"/>
          </a:xfrm>
        </p:spPr>
        <p:txBody>
          <a:bodyPr>
            <a:normAutofit fontScale="32500" lnSpcReduction="20000"/>
          </a:bodyPr>
          <a:lstStyle/>
          <a:p>
            <a:r>
              <a:rPr lang="ru-RU" sz="9800" i="1" dirty="0" smtClean="0">
                <a:solidFill>
                  <a:schemeClr val="bg1"/>
                </a:solidFill>
              </a:rPr>
              <a:t>Сила, которая заставляет одни предметы притягиваться, а другие отталкиваться, называется магнетизмом</a:t>
            </a:r>
          </a:p>
          <a:p>
            <a:pPr algn="l"/>
            <a:endParaRPr lang="ru-RU" sz="7400" b="1" dirty="0" smtClean="0">
              <a:solidFill>
                <a:schemeClr val="bg1"/>
              </a:solidFill>
            </a:endParaRPr>
          </a:p>
          <a:p>
            <a:pPr algn="l"/>
            <a:endParaRPr lang="ru-RU" sz="74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1100" b="1" dirty="0" smtClean="0">
                <a:solidFill>
                  <a:schemeClr val="bg1"/>
                </a:solidFill>
              </a:rPr>
              <a:t>Цель:</a:t>
            </a:r>
            <a:r>
              <a:rPr lang="ru-RU" sz="11100" dirty="0" smtClean="0">
                <a:solidFill>
                  <a:schemeClr val="bg1"/>
                </a:solidFill>
              </a:rPr>
              <a:t> </a:t>
            </a:r>
            <a:r>
              <a:rPr lang="ru-RU" sz="9800" dirty="0" smtClean="0">
                <a:solidFill>
                  <a:schemeClr val="bg1"/>
                </a:solidFill>
              </a:rPr>
              <a:t>показать, что вокруг магнита действует магнитное поле. Воздействие этого поля переходит на металлические предметы: на иголки, на ножницы, на металлические части машинок.</a:t>
            </a:r>
            <a:endParaRPr lang="ru-RU" sz="9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M:\Апрель\DSCN2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M:\Апрель\DSCN206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M:\Апрель\DSCN20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9552" y="1"/>
            <a:ext cx="7772400" cy="83671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Органы чувств. Зрение.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31640" y="692696"/>
            <a:ext cx="6400800" cy="144016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Цель: </a:t>
            </a:r>
            <a:r>
              <a:rPr lang="ru-RU" dirty="0" smtClean="0">
                <a:solidFill>
                  <a:schemeClr val="bg1"/>
                </a:solidFill>
              </a:rPr>
              <a:t>показать, что человек может узнать с помощью зрения. Как можно лучше рассмотреть мелкие предметы.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314" name="Picture 2" descr="M:\Апрель\DSCN2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071678"/>
            <a:ext cx="6572264" cy="46531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133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"/>
            <a:ext cx="7772400" cy="148478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Здравствуй, «солнечный зайчик»!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708920"/>
            <a:ext cx="6400800" cy="252028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Цель: </a:t>
            </a:r>
            <a:r>
              <a:rPr lang="ru-RU" sz="3600" dirty="0" smtClean="0">
                <a:solidFill>
                  <a:schemeClr val="bg1"/>
                </a:solidFill>
              </a:rPr>
              <a:t>дать представление о том, что «солнечный зайчик» – это луч солнечного света, отраженный от зеркальной поверхности.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M:\Апрель\DSCN20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53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Задачи: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Расширять кругозор детей, создавая атмосферу радости и удовольствия.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Укреплять психическое и физическое здоровье детей.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Развивать мелкую моторику.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Развивать познавательные способности.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Обогащать сенсорные впечатления детей.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Формировать коммуникативные навыки детей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Способствовать успешной адаптации в коллективе.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Основные задачи формирования восприятия (способности различать и усваивать явления внешнего мира) интегрируются с задачами развития речи, движений, игровых умений, с формированием элементарных математических представлений, т.к. с проведением опытов постоянно возникает необходимость считать, измерять, сравнивать, определять форму и размеры.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988840"/>
            <a:ext cx="77724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chemeClr val="bg1"/>
                </a:solidFill>
              </a:rPr>
              <a:t>Игры – эксперименты  с песком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type="body" idx="1"/>
          </p:nvPr>
        </p:nvSpPr>
        <p:spPr>
          <a:xfrm>
            <a:off x="539552" y="3645024"/>
            <a:ext cx="7772400" cy="1500187"/>
          </a:xfrm>
        </p:spPr>
        <p:txBody>
          <a:bodyPr>
            <a:normAutofit/>
          </a:bodyPr>
          <a:lstStyle/>
          <a:p>
            <a:pPr marL="514350" indent="-514350"/>
            <a:r>
              <a:rPr lang="ru-RU" sz="4400" b="1" dirty="0" smtClean="0">
                <a:solidFill>
                  <a:schemeClr val="bg1"/>
                </a:solidFill>
              </a:rPr>
              <a:t>Цель: </a:t>
            </a:r>
            <a:r>
              <a:rPr lang="ru-RU" sz="3200" dirty="0" smtClean="0">
                <a:solidFill>
                  <a:schemeClr val="bg1"/>
                </a:solidFill>
              </a:rPr>
              <a:t>знакомство детей со свойствами песка</a:t>
            </a:r>
            <a:endParaRPr lang="ru-RU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Сухой песок сыпучий. Он состоит из множества мелких частичек, не держит форму.</a:t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404664"/>
            <a:ext cx="8229600" cy="4525963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026" name="Picture 2" descr="M:\Эксперементы с песком\DSCN08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32856"/>
            <a:ext cx="4139952" cy="35107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M:\Эксперементы с песком\DSCN08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2132856"/>
            <a:ext cx="4932040" cy="34392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Его можно просеять через ситечко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3" descr="M:\Эксперементы с песком\DSCN089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000100" y="1600200"/>
            <a:ext cx="7572396" cy="5257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89248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dirty="0" smtClean="0">
                <a:solidFill>
                  <a:schemeClr val="bg1"/>
                </a:solidFill>
                <a:effectLst/>
              </a:rPr>
              <a:t>Мокрый песок держит форму, т.к. вода между песчинками заставляет их притягиваться друг к другу</a:t>
            </a:r>
            <a:r>
              <a:rPr lang="ru-RU" dirty="0" smtClean="0">
                <a:solidFill>
                  <a:schemeClr val="bg1"/>
                </a:solidFill>
                <a:effectLst/>
              </a:rPr>
              <a:t>. </a:t>
            </a:r>
            <a:br>
              <a:rPr lang="ru-RU" dirty="0" smtClean="0">
                <a:solidFill>
                  <a:schemeClr val="bg1"/>
                </a:solidFill>
                <a:effectLst/>
              </a:rPr>
            </a:br>
            <a:endParaRPr lang="ru-RU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2050" name="Picture 2" descr="M:\Эксперементы с песком\DSCN08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700808"/>
            <a:ext cx="7643834" cy="51571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8229600" cy="18288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Игры – эксперименты с водой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99592" y="2348880"/>
            <a:ext cx="7056784" cy="2952328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Любые самостоятельные игры детей с водой такие, как переливание, выливание, заполнение ёмкостей, обладают психопрофилактической ценностью.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5733256"/>
            <a:ext cx="7478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Цель: </a:t>
            </a:r>
            <a:r>
              <a:rPr lang="ru-RU" sz="2800" dirty="0" smtClean="0">
                <a:solidFill>
                  <a:schemeClr val="bg1"/>
                </a:solidFill>
              </a:rPr>
              <a:t>знакомство детей со свойствами воды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chemeClr val="bg1"/>
                </a:solidFill>
              </a:rPr>
              <a:t>Вода льётся, движется, меняет направление движения. При падении струи воды на лопасти водяного колеса, вода приводит его в движение.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M:\Продолжаем эксперементы\Переливание воды в разные сосуды с помощью воронки 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725" y="1500174"/>
            <a:ext cx="4211961" cy="33009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 descr="M:\Апрель\DSCN20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6274" y="1500174"/>
            <a:ext cx="4574882" cy="33724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200</TotalTime>
  <Words>469</Words>
  <Application>Microsoft Office PowerPoint</Application>
  <PresentationFormat>Экран (4:3)</PresentationFormat>
  <Paragraphs>52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Апекс</vt:lpstr>
      <vt:lpstr>Опытно – экспериментальная деятельность в первой младшей группе               </vt:lpstr>
      <vt:lpstr>Слайд 2</vt:lpstr>
      <vt:lpstr>Задачи:</vt:lpstr>
      <vt:lpstr>Игры – эксперименты  с песком</vt:lpstr>
      <vt:lpstr>Сухой песок сыпучий. Он состоит из множества мелких частичек, не держит форму. </vt:lpstr>
      <vt:lpstr>Его можно просеять через ситечко</vt:lpstr>
      <vt:lpstr>Мокрый песок держит форму, т.к. вода между песчинками заставляет их притягиваться друг к другу.  </vt:lpstr>
      <vt:lpstr>Игры – эксперименты с водой</vt:lpstr>
      <vt:lpstr>Вода льётся, движется, меняет направление движения. При падении струи воды на лопасти водяного колеса, вода приводит его в движение.</vt:lpstr>
      <vt:lpstr>Чем выше воронка, тем выше забьёт фонтанчик.</vt:lpstr>
      <vt:lpstr>Вода принимает форму того сосуда, в который её наливают.</vt:lpstr>
      <vt:lpstr>Вода способна растворять вещества в воде, например, краски. </vt:lpstr>
      <vt:lpstr>Вода может замерзать. Лёд получается прозрачный. Можно сделать цветной лёд.</vt:lpstr>
      <vt:lpstr>Игры с цветным льдом</vt:lpstr>
      <vt:lpstr> У машины фары</vt:lpstr>
      <vt:lpstr>Клумба с цветными льдинками</vt:lpstr>
      <vt:lpstr>Вода играет большую роль в жизни растений. Выращиваем лук и травку (причёску травянички) </vt:lpstr>
      <vt:lpstr>Вот и выросла у травянички причёска!</vt:lpstr>
      <vt:lpstr>Обнаружение воздуха</vt:lpstr>
      <vt:lpstr>Ветер и кораблики </vt:lpstr>
      <vt:lpstr>Плавает или тонет</vt:lpstr>
      <vt:lpstr>Игры с шариками Цель: развивать мыслительные операции у детей, активизировать восприятие учебного материала по ознакомлению с основами математических знаний.</vt:lpstr>
      <vt:lpstr>Магнетизм</vt:lpstr>
      <vt:lpstr>Слайд 24</vt:lpstr>
      <vt:lpstr>Слайд 25</vt:lpstr>
      <vt:lpstr>Слайд 26</vt:lpstr>
      <vt:lpstr>Органы чувств. Зрение.</vt:lpstr>
      <vt:lpstr>Здравствуй, «солнечный зайчик»!</vt:lpstr>
      <vt:lpstr>Слайд 29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Опытно – экспериментальная деятельность в первой младшей группе</dc:title>
  <dc:creator>Вера</dc:creator>
  <cp:lastModifiedBy>ирина шевченко</cp:lastModifiedBy>
  <cp:revision>25</cp:revision>
  <dcterms:created xsi:type="dcterms:W3CDTF">2016-04-17T10:14:30Z</dcterms:created>
  <dcterms:modified xsi:type="dcterms:W3CDTF">2017-10-06T09:32:04Z</dcterms:modified>
</cp:coreProperties>
</file>