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7" r:id="rId2"/>
    <p:sldId id="279" r:id="rId3"/>
    <p:sldId id="284" r:id="rId4"/>
    <p:sldId id="285" r:id="rId5"/>
    <p:sldId id="288" r:id="rId6"/>
    <p:sldId id="289" r:id="rId7"/>
    <p:sldId id="293" r:id="rId8"/>
    <p:sldId id="294" r:id="rId9"/>
    <p:sldId id="295" r:id="rId10"/>
    <p:sldId id="296" r:id="rId11"/>
    <p:sldId id="297" r:id="rId12"/>
    <p:sldId id="299" r:id="rId13"/>
    <p:sldId id="257" r:id="rId14"/>
    <p:sldId id="283" r:id="rId15"/>
    <p:sldId id="280" r:id="rId16"/>
    <p:sldId id="300" r:id="rId17"/>
    <p:sldId id="305" r:id="rId18"/>
    <p:sldId id="302" r:id="rId19"/>
    <p:sldId id="304" r:id="rId20"/>
    <p:sldId id="301" r:id="rId21"/>
    <p:sldId id="281" r:id="rId22"/>
    <p:sldId id="258" r:id="rId23"/>
    <p:sldId id="259" r:id="rId24"/>
    <p:sldId id="286" r:id="rId25"/>
    <p:sldId id="260" r:id="rId26"/>
    <p:sldId id="262" r:id="rId27"/>
    <p:sldId id="261" r:id="rId28"/>
    <p:sldId id="267" r:id="rId29"/>
    <p:sldId id="268" r:id="rId30"/>
    <p:sldId id="270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FBC9"/>
    <a:srgbClr val="EDF8AA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56" autoAdjust="0"/>
    <p:restoredTop sz="94660"/>
  </p:normalViewPr>
  <p:slideViewPr>
    <p:cSldViewPr>
      <p:cViewPr varScale="1">
        <p:scale>
          <a:sx n="90" d="100"/>
          <a:sy n="90" d="100"/>
        </p:scale>
        <p:origin x="-498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0F133-88F1-41F6-8330-58D3C4EB24C6}" type="datetimeFigureOut">
              <a:rPr lang="ru-RU" smtClean="0"/>
              <a:pPr/>
              <a:t>11.03.2016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500B9-82A7-4255-BB36-0601FF3E44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0F133-88F1-41F6-8330-58D3C4EB24C6}" type="datetimeFigureOut">
              <a:rPr lang="ru-RU" smtClean="0"/>
              <a:pPr/>
              <a:t>11.03.2016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500B9-82A7-4255-BB36-0601FF3E44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0F133-88F1-41F6-8330-58D3C4EB24C6}" type="datetimeFigureOut">
              <a:rPr lang="ru-RU" smtClean="0"/>
              <a:pPr/>
              <a:t>11.03.2016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500B9-82A7-4255-BB36-0601FF3E44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0F133-88F1-41F6-8330-58D3C4EB24C6}" type="datetimeFigureOut">
              <a:rPr lang="ru-RU" smtClean="0"/>
              <a:pPr/>
              <a:t>11.03.2016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500B9-82A7-4255-BB36-0601FF3E44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0F133-88F1-41F6-8330-58D3C4EB24C6}" type="datetimeFigureOut">
              <a:rPr lang="ru-RU" smtClean="0"/>
              <a:pPr/>
              <a:t>11.03.2016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500B9-82A7-4255-BB36-0601FF3E44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0F133-88F1-41F6-8330-58D3C4EB24C6}" type="datetimeFigureOut">
              <a:rPr lang="ru-RU" smtClean="0"/>
              <a:pPr/>
              <a:t>11.03.2016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500B9-82A7-4255-BB36-0601FF3E44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0F133-88F1-41F6-8330-58D3C4EB24C6}" type="datetimeFigureOut">
              <a:rPr lang="ru-RU" smtClean="0"/>
              <a:pPr/>
              <a:t>11.03.2016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500B9-82A7-4255-BB36-0601FF3E44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0F133-88F1-41F6-8330-58D3C4EB24C6}" type="datetimeFigureOut">
              <a:rPr lang="ru-RU" smtClean="0"/>
              <a:pPr/>
              <a:t>11.03.2016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500B9-82A7-4255-BB36-0601FF3E44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0F133-88F1-41F6-8330-58D3C4EB24C6}" type="datetimeFigureOut">
              <a:rPr lang="ru-RU" smtClean="0"/>
              <a:pPr/>
              <a:t>11.03.2016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500B9-82A7-4255-BB36-0601FF3E44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0F133-88F1-41F6-8330-58D3C4EB24C6}" type="datetimeFigureOut">
              <a:rPr lang="ru-RU" smtClean="0"/>
              <a:pPr/>
              <a:t>11.03.2016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500B9-82A7-4255-BB36-0601FF3E44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0F133-88F1-41F6-8330-58D3C4EB24C6}" type="datetimeFigureOut">
              <a:rPr lang="ru-RU" smtClean="0"/>
              <a:pPr/>
              <a:t>11.03.2016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500B9-82A7-4255-BB36-0601FF3E44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60F133-88F1-41F6-8330-58D3C4EB24C6}" type="datetimeFigureOut">
              <a:rPr lang="ru-RU" smtClean="0"/>
              <a:pPr/>
              <a:t>11.03.2016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1500B9-82A7-4255-BB36-0601FF3E446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4.xml"/><Relationship Id="rId1" Type="http://schemas.openxmlformats.org/officeDocument/2006/relationships/audio" Target="file:///\\192.168.1.2\lib_users\&#1050;&#1054;&#1052;&#1053;&#1040;&#1058;&#1040;%20&#1057;&#1050;&#1040;&#1047;&#1054;&#1050;\&#1047;&#1040;&#1053;&#1071;&#1058;&#1048;&#1071;\&#1057;&#1091;&#1076;&#1072;&#1088;&#1099;&#1085;&#1103;%20&#1052;&#1072;&#1089;&#1083;&#1077;&#1085;&#1080;&#1094;&#1072;\&#1052;&#1091;&#1079;&#1099;&#1082;&#1072;&#1083;&#1100;&#1085;&#1086;&#1077;%20&#1086;&#1092;&#1086;&#1088;&#1084;&#1083;&#1077;&#1085;&#1080;&#1077;\&#1052;&#1072;&#1089;&#1083;&#1077;&#1085;&#1080;&#1094;&#1072;%20-%20&#1076;&#1083;&#1103;%20&#1082;&#1086;&#1085;&#1082;&#1091;&#1088;&#1089;&#1086;&#1074;.mp3" TargetMode="Externa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b3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03848" y="3580811"/>
            <a:ext cx="5436096" cy="3277189"/>
          </a:xfrm>
          <a:prstGeom prst="rect">
            <a:avLst/>
          </a:prstGeom>
        </p:spPr>
      </p:pic>
      <p:pic>
        <p:nvPicPr>
          <p:cNvPr id="10" name="Рисунок 9" descr="759633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0"/>
            <a:ext cx="8892480" cy="3693647"/>
          </a:xfrm>
          <a:prstGeom prst="rect">
            <a:avLst/>
          </a:prstGeom>
        </p:spPr>
      </p:pic>
      <p:pic>
        <p:nvPicPr>
          <p:cNvPr id="11" name="Рисунок 10" descr="1392632170_maslenic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3861048"/>
            <a:ext cx="2852936" cy="2852936"/>
          </a:xfrm>
          <a:prstGeom prst="rect">
            <a:avLst/>
          </a:prstGeom>
        </p:spPr>
      </p:pic>
      <p:pic>
        <p:nvPicPr>
          <p:cNvPr id="7" name="Масленица - для конкурсов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17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539552" y="1289665"/>
            <a:ext cx="424847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Осенью летели к югу,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Чтоб не встретить злую вьюгу.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А весной снежок растаял,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И вернулись наши стаи!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19672" y="2564904"/>
            <a:ext cx="22482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(Перелетные птицы)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4" name="Рисунок 3" descr="rooks-return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18406" y="2156935"/>
            <a:ext cx="3725594" cy="4701065"/>
          </a:xfrm>
          <a:prstGeom prst="rect">
            <a:avLst/>
          </a:prstGeom>
        </p:spPr>
      </p:pic>
      <p:pic>
        <p:nvPicPr>
          <p:cNvPr id="5" name="Рисунок 4" descr="11405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3429000"/>
            <a:ext cx="2009775" cy="2857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8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8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539552" y="1289664"/>
            <a:ext cx="269979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В самый разгар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Весенней поры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Капает сок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С белоснежной коры.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19672" y="2564904"/>
            <a:ext cx="10230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(Береза)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4" name="Рисунок 3" descr="artlib_gallery-375-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60032" y="8633"/>
            <a:ext cx="4283968" cy="6849367"/>
          </a:xfrm>
          <a:prstGeom prst="rect">
            <a:avLst/>
          </a:prstGeom>
        </p:spPr>
      </p:pic>
      <p:pic>
        <p:nvPicPr>
          <p:cNvPr id="5" name="Рисунок 4" descr="11405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3501008"/>
            <a:ext cx="2009775" cy="2857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8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8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68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8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68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68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8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8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539552" y="1289663"/>
            <a:ext cx="403244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Пробиваюсь я в апреле -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Все поля позеленели!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Покрываю, как ковер,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Поле, луг и школьный двор.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19672" y="2564904"/>
            <a:ext cx="8954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(Трава)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4" name="Рисунок 3" descr="1093-vesna-vesna-1920x108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79915" y="2996952"/>
            <a:ext cx="6864085" cy="3861048"/>
          </a:xfrm>
          <a:prstGeom prst="rect">
            <a:avLst/>
          </a:prstGeom>
        </p:spPr>
      </p:pic>
      <p:pic>
        <p:nvPicPr>
          <p:cNvPr id="5" name="Рисунок 4" descr="11405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3429000"/>
            <a:ext cx="2009775" cy="2857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8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8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68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8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68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68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8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8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321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Вторник – «</a:t>
            </a:r>
            <a:r>
              <a:rPr lang="ru-RU" dirty="0" err="1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Заигрыш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»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251520" y="4880917"/>
            <a:ext cx="8280920" cy="1977083"/>
          </a:xfrm>
        </p:spPr>
        <p:txBody>
          <a:bodyPr numCol="2" spcCol="252000">
            <a:normAutofit fontScale="77500" lnSpcReduction="20000"/>
          </a:bodyPr>
          <a:lstStyle/>
          <a:p>
            <a:pPr>
              <a:buNone/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Собирайся, народ,</a:t>
            </a:r>
            <a:b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Неделя “сырная” идет!</a:t>
            </a:r>
          </a:p>
          <a:p>
            <a:pPr>
              <a:buNone/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Наступает день второй,</a:t>
            </a:r>
            <a:b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Весь наполненный игрой!</a:t>
            </a:r>
          </a:p>
          <a:p>
            <a:pPr>
              <a:buNone/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День потех и угощений,</a:t>
            </a:r>
            <a:b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Смеха, песен и веселья!</a:t>
            </a:r>
          </a:p>
          <a:p>
            <a:pPr>
              <a:buNone/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Подходи, торопись,</a:t>
            </a:r>
            <a:b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Вместе с нами веселись!</a:t>
            </a:r>
          </a:p>
          <a:p>
            <a:pPr>
              <a:buNone/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Вторник пришел! У нас - </a:t>
            </a:r>
            <a:r>
              <a:rPr lang="ru-RU" dirty="0" err="1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Заигрыш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! 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052736"/>
            <a:ext cx="4680520" cy="3580598"/>
          </a:xfrm>
          <a:prstGeom prst="rect">
            <a:avLst/>
          </a:prstGeom>
          <a:ln w="190500" cap="sq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Picture 5" descr="a1746bf319d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980728"/>
            <a:ext cx="3380077" cy="3655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321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Среда – «Лакомка»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51520" y="5085184"/>
            <a:ext cx="4032448" cy="1512168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Тут среда подходит – </a:t>
            </a:r>
          </a:p>
          <a:p>
            <a:pPr>
              <a:buNone/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Лакомкой зовётся.</a:t>
            </a:r>
          </a:p>
          <a:p>
            <a:pPr>
              <a:buNone/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Каждая хозяйка</a:t>
            </a:r>
          </a:p>
          <a:p>
            <a:pPr>
              <a:buNone/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Колдует у печи.</a:t>
            </a:r>
          </a:p>
          <a:p>
            <a:pPr>
              <a:buNone/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Кулебяки, сырники –</a:t>
            </a:r>
          </a:p>
          <a:p>
            <a:pPr>
              <a:buNone/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Всё им удаётся.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86864" y="2204864"/>
            <a:ext cx="4057136" cy="4176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6" descr="19bf98100ca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1052736"/>
            <a:ext cx="3025703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 descr="блины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1840" y="4293096"/>
            <a:ext cx="2196047" cy="1647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321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915816" y="5157192"/>
            <a:ext cx="4038600" cy="1036712"/>
          </a:xfrm>
        </p:spPr>
        <p:txBody>
          <a:bodyPr/>
          <a:lstStyle/>
          <a:p>
            <a:pPr>
              <a:buNone/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Пироги и блинчики -</a:t>
            </a:r>
          </a:p>
          <a:p>
            <a:pPr>
              <a:buNone/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Всё на стол мечи.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619672" y="260648"/>
            <a:ext cx="6144683" cy="4608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3592513" y="2592388"/>
            <a:ext cx="184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b="1" i="1">
                <a:solidFill>
                  <a:schemeClr val="bg1"/>
                </a:solidFill>
              </a:rPr>
              <a:t/>
            </a:r>
            <a:br>
              <a:rPr lang="ru-RU" b="1" i="1">
                <a:solidFill>
                  <a:schemeClr val="bg1"/>
                </a:solidFill>
              </a:rPr>
            </a:br>
            <a:endParaRPr lang="ru-RU" b="1" i="1">
              <a:solidFill>
                <a:schemeClr val="bg1"/>
              </a:solidFill>
            </a:endParaRPr>
          </a:p>
        </p:txBody>
      </p:sp>
      <p:pic>
        <p:nvPicPr>
          <p:cNvPr id="29700" name="Picture 4" descr="0f3207c572eet"/>
          <p:cNvPicPr>
            <a:picLocks noChangeAspect="1" noChangeArrowheads="1"/>
          </p:cNvPicPr>
          <p:nvPr/>
        </p:nvPicPr>
        <p:blipFill>
          <a:blip r:embed="rId2" cstate="print"/>
          <a:srcRect b="3253"/>
          <a:stretch>
            <a:fillRect/>
          </a:stretch>
        </p:blipFill>
        <p:spPr bwMode="auto">
          <a:xfrm>
            <a:off x="5364088" y="1196752"/>
            <a:ext cx="3484562" cy="4608512"/>
          </a:xfrm>
          <a:prstGeom prst="rect">
            <a:avLst/>
          </a:prstGeom>
          <a:noFill/>
        </p:spPr>
      </p:pic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2771800" y="3573016"/>
            <a:ext cx="812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ru-RU" b="1" dirty="0">
                <a:solidFill>
                  <a:srgbClr val="4200A4"/>
                </a:solidFill>
              </a:rPr>
              <a:t>Хлеб</a:t>
            </a:r>
            <a:r>
              <a:rPr lang="ru-RU" dirty="0"/>
              <a:t> </a:t>
            </a:r>
          </a:p>
        </p:txBody>
      </p:sp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1043608" y="2297777"/>
            <a:ext cx="367240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Есть такие слова: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"Он всему голова"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Хрустящей корочкой одет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Мягкий черный, белый..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+mj-lt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3592513" y="2592388"/>
            <a:ext cx="184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b="1" i="1">
                <a:solidFill>
                  <a:schemeClr val="bg1"/>
                </a:solidFill>
              </a:rPr>
              <a:t/>
            </a:r>
            <a:br>
              <a:rPr lang="ru-RU" b="1" i="1">
                <a:solidFill>
                  <a:schemeClr val="bg1"/>
                </a:solidFill>
              </a:rPr>
            </a:br>
            <a:endParaRPr lang="ru-RU" b="1" i="1">
              <a:solidFill>
                <a:schemeClr val="bg1"/>
              </a:solidFill>
            </a:endParaRPr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1403648" y="3715722"/>
            <a:ext cx="71788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ru-RU" b="1" dirty="0" smtClean="0">
                <a:solidFill>
                  <a:srgbClr val="4200A4"/>
                </a:solidFill>
              </a:rPr>
              <a:t>Каша</a:t>
            </a:r>
            <a:endParaRPr lang="ru-RU" dirty="0"/>
          </a:p>
        </p:txBody>
      </p:sp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395536" y="2225189"/>
            <a:ext cx="374441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Крупу в кастрюлю насыпают,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Водой холодной заливают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И ставят на плиту вариться.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И что тут может получиться?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 descr="grechkapn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27984" y="3573016"/>
            <a:ext cx="3810000" cy="1924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7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7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8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3592513" y="2592388"/>
            <a:ext cx="184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b="1" i="1">
                <a:solidFill>
                  <a:schemeClr val="bg1"/>
                </a:solidFill>
              </a:rPr>
              <a:t/>
            </a:r>
            <a:br>
              <a:rPr lang="ru-RU" b="1" i="1">
                <a:solidFill>
                  <a:schemeClr val="bg1"/>
                </a:solidFill>
              </a:rPr>
            </a:br>
            <a:endParaRPr lang="ru-RU" b="1" i="1">
              <a:solidFill>
                <a:schemeClr val="bg1"/>
              </a:solidFill>
            </a:endParaRPr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1403648" y="3715722"/>
            <a:ext cx="11058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ru-RU" b="1" dirty="0" smtClean="0">
                <a:solidFill>
                  <a:srgbClr val="4200A4"/>
                </a:solidFill>
              </a:rPr>
              <a:t>Пирожок</a:t>
            </a:r>
            <a:endParaRPr lang="ru-RU" dirty="0"/>
          </a:p>
        </p:txBody>
      </p:sp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395536" y="2225189"/>
            <a:ext cx="367240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Будто булочка он с виду,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А внутри его повидло.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Скушай же скорей, дружок,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Сладкий, вкусный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 descr="059ef5cd26d39c058ee15d1df37a252f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06078" y="3068960"/>
            <a:ext cx="4393422" cy="33653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7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7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8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3592513" y="2592388"/>
            <a:ext cx="184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b="1" i="1">
                <a:solidFill>
                  <a:schemeClr val="bg1"/>
                </a:solidFill>
              </a:rPr>
              <a:t/>
            </a:r>
            <a:br>
              <a:rPr lang="ru-RU" b="1" i="1">
                <a:solidFill>
                  <a:schemeClr val="bg1"/>
                </a:solidFill>
              </a:rPr>
            </a:br>
            <a:endParaRPr lang="ru-RU" b="1" i="1">
              <a:solidFill>
                <a:schemeClr val="bg1"/>
              </a:solidFill>
            </a:endParaRPr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1403648" y="3715722"/>
            <a:ext cx="6334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ru-RU" b="1" dirty="0" smtClean="0">
                <a:solidFill>
                  <a:srgbClr val="4200A4"/>
                </a:solidFill>
              </a:rPr>
              <a:t>Мёд</a:t>
            </a:r>
            <a:endParaRPr lang="ru-RU" dirty="0"/>
          </a:p>
        </p:txBody>
      </p:sp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395536" y="2225189"/>
            <a:ext cx="345638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Пчела -  трудяга создаёт,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Лениво с ложки он течёт,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Так сам и просится к нам в рот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Густой, янтарный, сладкий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 descr="120151574_1320398384_honeydiabet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52009" y="1700808"/>
            <a:ext cx="3478893" cy="40839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7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7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8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332656"/>
            <a:ext cx="4244280" cy="504056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Сегодня мы вас пригласим</a:t>
            </a:r>
            <a:b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На веселое гулянье!</a:t>
            </a:r>
            <a:b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Будут песни, шутки,</a:t>
            </a:r>
            <a:b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Разные соревнования!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Так давайте масленицу встречать,</a:t>
            </a:r>
            <a:b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Да к себе в гости зазывать.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8" name="Рисунок 7" descr="f53bb4b8ef4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07904" y="1887854"/>
            <a:ext cx="5436096" cy="49701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3592513" y="2592388"/>
            <a:ext cx="184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b="1" i="1">
                <a:solidFill>
                  <a:schemeClr val="bg1"/>
                </a:solidFill>
              </a:rPr>
              <a:t/>
            </a:r>
            <a:br>
              <a:rPr lang="ru-RU" b="1" i="1">
                <a:solidFill>
                  <a:schemeClr val="bg1"/>
                </a:solidFill>
              </a:rPr>
            </a:br>
            <a:endParaRPr lang="ru-RU" b="1" i="1">
              <a:solidFill>
                <a:schemeClr val="bg1"/>
              </a:solidFill>
            </a:endParaRPr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1403648" y="3717032"/>
            <a:ext cx="9683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ru-RU" b="1" dirty="0">
                <a:solidFill>
                  <a:srgbClr val="4200A4"/>
                </a:solidFill>
              </a:rPr>
              <a:t>Блины</a:t>
            </a:r>
            <a:endParaRPr lang="ru-RU" dirty="0"/>
          </a:p>
        </p:txBody>
      </p:sp>
      <p:pic>
        <p:nvPicPr>
          <p:cNvPr id="32776" name="Picture 8" descr="0_61304_f19ab109_ori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8968" y="2564904"/>
            <a:ext cx="4893215" cy="3660279"/>
          </a:xfrm>
          <a:prstGeom prst="rect">
            <a:avLst/>
          </a:prstGeom>
          <a:noFill/>
        </p:spPr>
      </p:pic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395536" y="1948190"/>
            <a:ext cx="3168352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Бабушка для деток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Испекла салфеток,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А салфетки из муки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Получаются тонки.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Знают внуки-шалуны,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Что салфетки те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+mj-lt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321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Четверг – «Разгуляй»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half" idx="1"/>
          </p:nvPr>
        </p:nvSpPr>
        <p:spPr>
          <a:xfrm>
            <a:off x="395536" y="2636912"/>
            <a:ext cx="3096344" cy="2016224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А в четверг – раздольный</a:t>
            </a:r>
          </a:p>
          <a:p>
            <a:pPr>
              <a:buNone/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Разгуляй приходит.</a:t>
            </a:r>
          </a:p>
          <a:p>
            <a:pPr>
              <a:buNone/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Ледяные крепости, снежные бои…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10" name="Picture 5" descr="81f34518f19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8960" y="980728"/>
            <a:ext cx="5715040" cy="4883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321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539552" y="5157192"/>
            <a:ext cx="4038600" cy="1152128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Парни ищут девушек – </a:t>
            </a:r>
          </a:p>
          <a:p>
            <a:pPr>
              <a:buNone/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Суженых своих.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5" y="3284984"/>
            <a:ext cx="4176465" cy="2834977"/>
          </a:xfrm>
          <a:prstGeom prst="rect">
            <a:avLst/>
          </a:prstGeom>
          <a:ln w="190500" cap="sq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692696"/>
            <a:ext cx="4055353" cy="3384376"/>
          </a:xfrm>
          <a:prstGeom prst="rect">
            <a:avLst/>
          </a:prstGeom>
          <a:ln w="190500" cap="sq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1" name="Прямоугольник 10"/>
          <p:cNvSpPr/>
          <p:nvPr/>
        </p:nvSpPr>
        <p:spPr>
          <a:xfrm>
            <a:off x="4427984" y="1700808"/>
            <a:ext cx="4032448" cy="1040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Тройки с бубенцами</a:t>
            </a:r>
          </a:p>
          <a:p>
            <a:pPr marL="342900" lvl="0" indent="-342900">
              <a:spcBef>
                <a:spcPct val="20000"/>
              </a:spcBef>
            </a:pP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На поля выходят.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321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Пятница – «Тёщины вечёрки»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2771800" y="4509120"/>
            <a:ext cx="4038600" cy="2088232"/>
          </a:xfrm>
        </p:spPr>
        <p:txBody>
          <a:bodyPr/>
          <a:lstStyle/>
          <a:p>
            <a:pPr>
              <a:buNone/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Пятница настала – </a:t>
            </a:r>
          </a:p>
          <a:p>
            <a:pPr>
              <a:buNone/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«</a:t>
            </a:r>
            <a:r>
              <a:rPr lang="ru-RU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Тёщины вечёрки»…</a:t>
            </a:r>
            <a:endParaRPr lang="ru-RU" dirty="0" smtClean="0">
              <a:solidFill>
                <a:schemeClr val="accent2">
                  <a:lumMod val="50000"/>
                </a:schemeClr>
              </a:solidFill>
              <a:latin typeface="Comic Sans MS" pitchFamily="66" charset="0"/>
            </a:endParaRPr>
          </a:p>
          <a:p>
            <a:pPr>
              <a:buNone/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Зять приглашает</a:t>
            </a:r>
          </a:p>
          <a:p>
            <a:pPr>
              <a:buNone/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Тещу на блины!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9" y="1700808"/>
            <a:ext cx="3988500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68ad3d6c520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196752"/>
            <a:ext cx="4285768" cy="3407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321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755576" y="2636912"/>
            <a:ext cx="4968552" cy="1756792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Есть с икрой и сёмгой,</a:t>
            </a:r>
          </a:p>
          <a:p>
            <a:pPr>
              <a:buNone/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Можно чуть попроще,</a:t>
            </a:r>
          </a:p>
          <a:p>
            <a:pPr>
              <a:buNone/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Со сметаной, мёдом,</a:t>
            </a:r>
          </a:p>
          <a:p>
            <a:pPr>
              <a:buNone/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С маслом ели мы.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1560" y="4509120"/>
            <a:ext cx="3221566" cy="1916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" y="0"/>
            <a:ext cx="3131840" cy="2341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88024" y="3419872"/>
            <a:ext cx="4584171" cy="3438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572" b="8136"/>
          <a:stretch>
            <a:fillRect/>
          </a:stretch>
        </p:blipFill>
        <p:spPr bwMode="auto">
          <a:xfrm>
            <a:off x="4427984" y="0"/>
            <a:ext cx="2376264" cy="2026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44208" y="1988840"/>
            <a:ext cx="2520453" cy="1474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321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274638"/>
            <a:ext cx="8964488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Суббота – «</a:t>
            </a:r>
            <a:r>
              <a:rPr lang="ru-RU" dirty="0" err="1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Золовкины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 посиделки»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1043608" y="5229200"/>
            <a:ext cx="7463680" cy="1152128"/>
          </a:xfrm>
        </p:spPr>
        <p:txBody>
          <a:bodyPr/>
          <a:lstStyle/>
          <a:p>
            <a:pPr>
              <a:buNone/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Близится суббота – «Золовки угощение».</a:t>
            </a:r>
          </a:p>
          <a:p>
            <a:pPr>
              <a:buNone/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Вся родня встречается, водит хоровод.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2348880"/>
            <a:ext cx="3072341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8267c4bd46b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1556792"/>
            <a:ext cx="5127408" cy="3314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321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2267744" y="4293096"/>
            <a:ext cx="4618856" cy="218884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Праздник продолжается,</a:t>
            </a:r>
          </a:p>
          <a:p>
            <a:pPr>
              <a:buNone/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Общее веселье.</a:t>
            </a:r>
          </a:p>
          <a:p>
            <a:pPr>
              <a:buNone/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Славно провожает</a:t>
            </a:r>
          </a:p>
          <a:p>
            <a:pPr>
              <a:buNone/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Зимушку народ!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t="14306"/>
          <a:stretch>
            <a:fillRect/>
          </a:stretch>
        </p:blipFill>
        <p:spPr bwMode="auto">
          <a:xfrm>
            <a:off x="1475655" y="188640"/>
            <a:ext cx="6155849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321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Воскресение – «Прощёный день»</a:t>
            </a:r>
            <a:endParaRPr lang="ru-RU" sz="3600" b="1" dirty="0">
              <a:solidFill>
                <a:schemeClr val="accent2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1229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484784"/>
            <a:ext cx="3868852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Содержимое 9"/>
          <p:cNvSpPr>
            <a:spLocks noGrp="1"/>
          </p:cNvSpPr>
          <p:nvPr>
            <p:ph sz="half" idx="2"/>
          </p:nvPr>
        </p:nvSpPr>
        <p:spPr>
          <a:xfrm>
            <a:off x="827584" y="4509120"/>
            <a:ext cx="7859216" cy="2016224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Воскресенье светлое быстро наступает.</a:t>
            </a:r>
          </a:p>
          <a:p>
            <a:pPr>
              <a:buNone/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Облегчают душу все в «Прощёный день».</a:t>
            </a:r>
          </a:p>
          <a:p>
            <a:pPr>
              <a:buNone/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Чучело соломенное – Зимушку – сжигают,</a:t>
            </a:r>
          </a:p>
          <a:p>
            <a:pPr>
              <a:buNone/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Нарядив в тулупчик, валенки, ремень…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6" name="Picture 5" descr="масл900"/>
          <p:cNvPicPr>
            <a:picLocks noChangeAspect="1" noChangeArrowheads="1"/>
          </p:cNvPicPr>
          <p:nvPr/>
        </p:nvPicPr>
        <p:blipFill>
          <a:blip r:embed="rId4" cstate="print"/>
          <a:srcRect l="28488" t="20834"/>
          <a:stretch>
            <a:fillRect/>
          </a:stretch>
        </p:blipFill>
        <p:spPr bwMode="auto">
          <a:xfrm>
            <a:off x="4499992" y="1124744"/>
            <a:ext cx="3905110" cy="3153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321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Содержимое 8"/>
          <p:cNvSpPr>
            <a:spLocks noGrp="1"/>
          </p:cNvSpPr>
          <p:nvPr>
            <p:ph sz="half" idx="1"/>
          </p:nvPr>
        </p:nvSpPr>
        <p:spPr>
          <a:xfrm>
            <a:off x="539552" y="4293096"/>
            <a:ext cx="8363272" cy="223224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Пышные гулянья Ярмарка венчает.</a:t>
            </a:r>
          </a:p>
          <a:p>
            <a:pPr>
              <a:buNone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До свиданья, Масленица, приходи опять!</a:t>
            </a:r>
          </a:p>
          <a:p>
            <a:pPr>
              <a:buNone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Через год Красавицу снова повстречаем.</a:t>
            </a:r>
          </a:p>
          <a:p>
            <a:pPr>
              <a:buNone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Снова будем праздновать, блинами угощать!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332656"/>
            <a:ext cx="5649849" cy="3946823"/>
          </a:xfrm>
          <a:prstGeom prst="rect">
            <a:avLst/>
          </a:prstGeom>
          <a:ln w="190500" cap="sq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321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0800000">
            <a:off x="6407696" y="4215905"/>
            <a:ext cx="2736304" cy="2642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0800000">
            <a:off x="0" y="4215905"/>
            <a:ext cx="2736304" cy="2642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10799999" rev="0"/>
            </a:camera>
            <a:lightRig rig="threePt" dir="t"/>
          </a:scene3d>
        </p:spPr>
      </p:pic>
      <p:pic>
        <p:nvPicPr>
          <p:cNvPr id="9" name="Picture 7" descr="11abf02592a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1052736"/>
            <a:ext cx="4122743" cy="4324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321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Понедельник – «Встреча»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7544" y="5129808"/>
            <a:ext cx="6048672" cy="1728192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Утро… Понедельник…</a:t>
            </a:r>
          </a:p>
          <a:p>
            <a:pPr>
              <a:buNone/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Наступает «встреча».</a:t>
            </a:r>
          </a:p>
          <a:p>
            <a:pPr>
              <a:buNone/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Яркие салазки с горочек скользят.</a:t>
            </a:r>
          </a:p>
          <a:p>
            <a:pPr>
              <a:buNone/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Целый день веселье.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700808"/>
            <a:ext cx="4752528" cy="3367506"/>
          </a:xfrm>
          <a:prstGeom prst="rect">
            <a:avLst/>
          </a:prstGeom>
          <a:ln w="190500" cap="sq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7" descr="add72be69a8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1412776"/>
            <a:ext cx="3390900" cy="384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7321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259632" y="188640"/>
            <a:ext cx="6624736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СПАСИБО</a:t>
            </a:r>
            <a:b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</a:t>
            </a:r>
            <a:b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ВНИМАНИЕ!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" name="Рисунок 4" descr="0_9c88f_465eae98_X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85630" y="2636912"/>
            <a:ext cx="5658370" cy="4005064"/>
          </a:xfrm>
          <a:prstGeom prst="rect">
            <a:avLst/>
          </a:prstGeom>
        </p:spPr>
      </p:pic>
      <p:pic>
        <p:nvPicPr>
          <p:cNvPr id="6" name="Рисунок 5" descr="1411745604201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3563105"/>
            <a:ext cx="3048006" cy="3294895"/>
          </a:xfrm>
          <a:prstGeom prst="rect">
            <a:avLst/>
          </a:prstGeom>
        </p:spPr>
      </p:pic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321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411760" y="4725144"/>
            <a:ext cx="4038600" cy="1617043"/>
          </a:xfrm>
        </p:spPr>
        <p:txBody>
          <a:bodyPr/>
          <a:lstStyle/>
          <a:p>
            <a:pPr>
              <a:buNone/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Наступает вечер…</a:t>
            </a:r>
          </a:p>
          <a:p>
            <a:pPr>
              <a:buNone/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Накатавшись в волю</a:t>
            </a:r>
          </a:p>
          <a:p>
            <a:pPr>
              <a:buNone/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Все блины едят.</a:t>
            </a:r>
          </a:p>
          <a:p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32656"/>
            <a:ext cx="5376597" cy="4032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68144" y="1844824"/>
            <a:ext cx="3162056" cy="34891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3592513" y="2592388"/>
            <a:ext cx="184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b="1" i="1">
                <a:solidFill>
                  <a:schemeClr val="bg1"/>
                </a:solidFill>
              </a:rPr>
              <a:t/>
            </a:r>
            <a:br>
              <a:rPr lang="ru-RU" b="1" i="1">
                <a:solidFill>
                  <a:schemeClr val="bg1"/>
                </a:solidFill>
              </a:rPr>
            </a:br>
            <a:endParaRPr lang="ru-RU" b="1" i="1">
              <a:solidFill>
                <a:schemeClr val="bg1"/>
              </a:solidFill>
            </a:endParaRP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251520" y="620688"/>
            <a:ext cx="3113088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ru-RU" b="1" dirty="0">
                <a:solidFill>
                  <a:srgbClr val="000066"/>
                </a:solidFill>
              </a:rPr>
              <a:t>Шагает красавица, </a:t>
            </a:r>
          </a:p>
          <a:p>
            <a:r>
              <a:rPr lang="ru-RU" b="1" dirty="0">
                <a:solidFill>
                  <a:srgbClr val="000066"/>
                </a:solidFill>
              </a:rPr>
              <a:t>Легко земли касается, </a:t>
            </a:r>
          </a:p>
          <a:p>
            <a:r>
              <a:rPr lang="ru-RU" b="1" dirty="0">
                <a:solidFill>
                  <a:srgbClr val="000066"/>
                </a:solidFill>
              </a:rPr>
              <a:t>Идёт на поле, на реку, </a:t>
            </a:r>
          </a:p>
          <a:p>
            <a:r>
              <a:rPr lang="ru-RU" b="1" dirty="0">
                <a:solidFill>
                  <a:srgbClr val="000066"/>
                </a:solidFill>
              </a:rPr>
              <a:t>И по снежку, и по цветку.</a:t>
            </a:r>
            <a:r>
              <a:rPr lang="ru-RU" dirty="0"/>
              <a:t> </a:t>
            </a:r>
          </a:p>
        </p:txBody>
      </p:sp>
      <p:pic>
        <p:nvPicPr>
          <p:cNvPr id="20497" name="Picture 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475" y="1773238"/>
            <a:ext cx="5724525" cy="508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498" name="Rectangle 18"/>
          <p:cNvSpPr>
            <a:spLocks noChangeArrowheads="1"/>
          </p:cNvSpPr>
          <p:nvPr/>
        </p:nvSpPr>
        <p:spPr bwMode="auto">
          <a:xfrm>
            <a:off x="1835696" y="1916832"/>
            <a:ext cx="10842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ru-RU" b="1" dirty="0">
                <a:solidFill>
                  <a:srgbClr val="4200A4"/>
                </a:solidFill>
              </a:rPr>
              <a:t>(Весна)</a:t>
            </a:r>
            <a:r>
              <a:rPr lang="ru-RU" dirty="0">
                <a:solidFill>
                  <a:srgbClr val="4200A4"/>
                </a:solidFill>
              </a:rPr>
              <a:t> </a:t>
            </a:r>
          </a:p>
        </p:txBody>
      </p:sp>
      <p:pic>
        <p:nvPicPr>
          <p:cNvPr id="7" name="Рисунок 6" descr="11405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3717032"/>
            <a:ext cx="2009775" cy="2857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4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4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4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4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/>
      <p:bldP spid="2049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3592513" y="2592388"/>
            <a:ext cx="184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b="1" i="1">
                <a:solidFill>
                  <a:schemeClr val="bg1"/>
                </a:solidFill>
              </a:rPr>
              <a:t/>
            </a:r>
            <a:br>
              <a:rPr lang="ru-RU" b="1" i="1">
                <a:solidFill>
                  <a:schemeClr val="bg1"/>
                </a:solidFill>
              </a:rPr>
            </a:br>
            <a:endParaRPr lang="ru-RU" b="1" i="1">
              <a:solidFill>
                <a:schemeClr val="bg1"/>
              </a:solidFill>
            </a:endParaRPr>
          </a:p>
        </p:txBody>
      </p:sp>
      <p:sp>
        <p:nvSpPr>
          <p:cNvPr id="21510" name="Rectangle 6"/>
          <p:cNvSpPr>
            <a:spLocks noChangeArrowheads="1"/>
          </p:cNvSpPr>
          <p:nvPr/>
        </p:nvSpPr>
        <p:spPr bwMode="auto">
          <a:xfrm>
            <a:off x="179512" y="764704"/>
            <a:ext cx="29559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ru-RU" b="1" dirty="0">
                <a:solidFill>
                  <a:srgbClr val="000066"/>
                </a:solidFill>
              </a:rPr>
              <a:t>В голубенькой рубашке </a:t>
            </a:r>
          </a:p>
          <a:p>
            <a:r>
              <a:rPr lang="ru-RU" b="1" dirty="0">
                <a:solidFill>
                  <a:srgbClr val="000066"/>
                </a:solidFill>
              </a:rPr>
              <a:t>Бежит по дну овражка.</a:t>
            </a:r>
            <a:r>
              <a:rPr lang="ru-RU" dirty="0"/>
              <a:t> </a:t>
            </a:r>
          </a:p>
        </p:txBody>
      </p:sp>
      <p:sp>
        <p:nvSpPr>
          <p:cNvPr id="21511" name="Rectangle 7"/>
          <p:cNvSpPr>
            <a:spLocks noChangeArrowheads="1"/>
          </p:cNvSpPr>
          <p:nvPr/>
        </p:nvSpPr>
        <p:spPr bwMode="auto">
          <a:xfrm>
            <a:off x="1763688" y="1484784"/>
            <a:ext cx="11811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ru-RU" b="1" dirty="0">
                <a:solidFill>
                  <a:srgbClr val="4200A4"/>
                </a:solidFill>
              </a:rPr>
              <a:t>(Ручеек)</a:t>
            </a:r>
            <a:r>
              <a:rPr lang="ru-RU" dirty="0"/>
              <a:t> </a:t>
            </a:r>
          </a:p>
        </p:txBody>
      </p:sp>
      <p:pic>
        <p:nvPicPr>
          <p:cNvPr id="21520" name="Picture 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475" y="1773238"/>
            <a:ext cx="5724525" cy="508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Рисунок 6" descr="11405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3356992"/>
            <a:ext cx="2009775" cy="2857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0" grpId="0"/>
      <p:bldP spid="215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3592513" y="2592388"/>
            <a:ext cx="184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b="1" i="1">
                <a:solidFill>
                  <a:schemeClr val="bg1"/>
                </a:solidFill>
              </a:rPr>
              <a:t/>
            </a:r>
            <a:br>
              <a:rPr lang="ru-RU" b="1" i="1">
                <a:solidFill>
                  <a:schemeClr val="bg1"/>
                </a:solidFill>
              </a:rPr>
            </a:br>
            <a:endParaRPr lang="ru-RU" b="1" i="1">
              <a:solidFill>
                <a:schemeClr val="bg1"/>
              </a:solidFill>
            </a:endParaRPr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323528" y="620688"/>
            <a:ext cx="36258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ru-RU" b="1" dirty="0">
                <a:solidFill>
                  <a:srgbClr val="000066"/>
                </a:solidFill>
              </a:rPr>
              <a:t>Новоселье у скворца </a:t>
            </a:r>
          </a:p>
          <a:p>
            <a:r>
              <a:rPr lang="ru-RU" b="1" dirty="0">
                <a:solidFill>
                  <a:srgbClr val="000066"/>
                </a:solidFill>
              </a:rPr>
              <a:t>Он ликует без конца.</a:t>
            </a:r>
          </a:p>
          <a:p>
            <a:r>
              <a:rPr lang="ru-RU" b="1" dirty="0">
                <a:solidFill>
                  <a:srgbClr val="000066"/>
                </a:solidFill>
              </a:rPr>
              <a:t>Чтоб у нас жил пересмешник, </a:t>
            </a:r>
          </a:p>
          <a:p>
            <a:r>
              <a:rPr lang="ru-RU" b="1" dirty="0">
                <a:solidFill>
                  <a:srgbClr val="000066"/>
                </a:solidFill>
              </a:rPr>
              <a:t>Смастерили мы ... </a:t>
            </a:r>
          </a:p>
        </p:txBody>
      </p:sp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1979712" y="1988840"/>
            <a:ext cx="17541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ru-RU" b="1" dirty="0">
                <a:solidFill>
                  <a:srgbClr val="4200A4"/>
                </a:solidFill>
              </a:rPr>
              <a:t>(Скворечник)</a:t>
            </a:r>
            <a:r>
              <a:rPr lang="ru-RU" dirty="0"/>
              <a:t> </a:t>
            </a:r>
          </a:p>
        </p:txBody>
      </p:sp>
      <p:pic>
        <p:nvPicPr>
          <p:cNvPr id="26637" name="Picture 13" descr="bh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908720"/>
            <a:ext cx="4935538" cy="4935537"/>
          </a:xfrm>
          <a:prstGeom prst="rect">
            <a:avLst/>
          </a:prstGeom>
          <a:noFill/>
        </p:spPr>
      </p:pic>
      <p:pic>
        <p:nvPicPr>
          <p:cNvPr id="7" name="Рисунок 6" descr="11405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3284984"/>
            <a:ext cx="2009775" cy="2857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6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6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8" grpId="0"/>
      <p:bldP spid="266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467544" y="836712"/>
            <a:ext cx="374441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Ледяная, длинная,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Остриё вершинное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Вниз направлено, к земле.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Плачет? – Знать, конец зиме.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cs typeface="Arial" pitchFamily="34" charset="0"/>
              </a:rPr>
              <a:t>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619672" y="2564904"/>
            <a:ext cx="12315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(Сосулька)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7" name="Рисунок 6" descr="sosulki2011ghkm35h45s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29000" y="2552700"/>
            <a:ext cx="5715000" cy="4305300"/>
          </a:xfrm>
          <a:prstGeom prst="rect">
            <a:avLst/>
          </a:prstGeom>
        </p:spPr>
      </p:pic>
      <p:pic>
        <p:nvPicPr>
          <p:cNvPr id="8" name="Рисунок 7" descr="11405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3429000"/>
            <a:ext cx="2009775" cy="2857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8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8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539552" y="1289665"/>
            <a:ext cx="410445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Из-под снега на пригорке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Показался стебель тонкий.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Чей же это стебелёк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Зимний холод превозмог?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19672" y="2564904"/>
            <a:ext cx="15983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(Подснежник)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4" name="Рисунок 3" descr="12948229_1bd121e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25554" y="2924944"/>
            <a:ext cx="4818445" cy="3933056"/>
          </a:xfrm>
          <a:prstGeom prst="rect">
            <a:avLst/>
          </a:prstGeom>
        </p:spPr>
      </p:pic>
      <p:pic>
        <p:nvPicPr>
          <p:cNvPr id="5" name="Рисунок 4" descr="11405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3501008"/>
            <a:ext cx="2009775" cy="2857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8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8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5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522</TotalTime>
  <Words>511</Words>
  <Application>Microsoft Office PowerPoint</Application>
  <PresentationFormat>Экран (4:3)</PresentationFormat>
  <Paragraphs>132</Paragraphs>
  <Slides>30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Слайд 1</vt:lpstr>
      <vt:lpstr>Слайд 2</vt:lpstr>
      <vt:lpstr>Понедельник – «Встреча»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Вторник – «Заигрыш»</vt:lpstr>
      <vt:lpstr>Среда – «Лакомка»</vt:lpstr>
      <vt:lpstr>Слайд 15</vt:lpstr>
      <vt:lpstr>Слайд 16</vt:lpstr>
      <vt:lpstr>Слайд 17</vt:lpstr>
      <vt:lpstr>Слайд 18</vt:lpstr>
      <vt:lpstr>Слайд 19</vt:lpstr>
      <vt:lpstr>Слайд 20</vt:lpstr>
      <vt:lpstr>Четверг – «Разгуляй»</vt:lpstr>
      <vt:lpstr>Слайд 22</vt:lpstr>
      <vt:lpstr>Пятница – «Тёщины вечёрки»</vt:lpstr>
      <vt:lpstr>Слайд 24</vt:lpstr>
      <vt:lpstr>Суббота – «Золовкины посиделки»</vt:lpstr>
      <vt:lpstr>Слайд 26</vt:lpstr>
      <vt:lpstr>Воскресение – «Прощёный день»</vt:lpstr>
      <vt:lpstr>Слайд 28</vt:lpstr>
      <vt:lpstr>Слайд 29</vt:lpstr>
      <vt:lpstr>Слайд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Широкая Масленица- сырная неделя.</dc:title>
  <dc:creator>нинуля</dc:creator>
  <cp:lastModifiedBy>lib</cp:lastModifiedBy>
  <cp:revision>50</cp:revision>
  <dcterms:created xsi:type="dcterms:W3CDTF">2013-03-12T18:04:54Z</dcterms:created>
  <dcterms:modified xsi:type="dcterms:W3CDTF">2016-03-11T08:41:31Z</dcterms:modified>
</cp:coreProperties>
</file>