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8" r:id="rId9"/>
    <p:sldId id="269" r:id="rId10"/>
    <p:sldId id="265" r:id="rId11"/>
    <p:sldId id="286" r:id="rId12"/>
    <p:sldId id="284" r:id="rId13"/>
    <p:sldId id="285" r:id="rId14"/>
    <p:sldId id="263" r:id="rId15"/>
    <p:sldId id="271" r:id="rId16"/>
    <p:sldId id="280" r:id="rId17"/>
    <p:sldId id="279" r:id="rId18"/>
    <p:sldId id="281" r:id="rId19"/>
    <p:sldId id="282" r:id="rId20"/>
    <p:sldId id="283" r:id="rId21"/>
    <p:sldId id="270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89" r:id="rId30"/>
    <p:sldId id="287" r:id="rId31"/>
    <p:sldId id="288" r:id="rId32"/>
    <p:sldId id="290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9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6FCD-2B19-4261-8E2F-C12ADE539487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DD51-D2AD-4820-B8F7-2B7F3406F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6FCD-2B19-4261-8E2F-C12ADE539487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DD51-D2AD-4820-B8F7-2B7F3406F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6FCD-2B19-4261-8E2F-C12ADE539487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DD51-D2AD-4820-B8F7-2B7F3406F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6FCD-2B19-4261-8E2F-C12ADE539487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DD51-D2AD-4820-B8F7-2B7F3406F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6FCD-2B19-4261-8E2F-C12ADE539487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DD51-D2AD-4820-B8F7-2B7F3406F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6FCD-2B19-4261-8E2F-C12ADE539487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DD51-D2AD-4820-B8F7-2B7F3406F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6FCD-2B19-4261-8E2F-C12ADE539487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DD51-D2AD-4820-B8F7-2B7F3406F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6FCD-2B19-4261-8E2F-C12ADE539487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DD51-D2AD-4820-B8F7-2B7F3406F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6FCD-2B19-4261-8E2F-C12ADE539487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DD51-D2AD-4820-B8F7-2B7F3406F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6FCD-2B19-4261-8E2F-C12ADE539487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DD51-D2AD-4820-B8F7-2B7F3406F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6FCD-2B19-4261-8E2F-C12ADE539487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DD51-D2AD-4820-B8F7-2B7F3406F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16FCD-2B19-4261-8E2F-C12ADE539487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EDD51-D2AD-4820-B8F7-2B7F3406F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3" Type="http://schemas.openxmlformats.org/officeDocument/2006/relationships/image" Target="../media/image75.jpeg"/><Relationship Id="rId7" Type="http://schemas.openxmlformats.org/officeDocument/2006/relationships/image" Target="../media/image7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Relationship Id="rId9" Type="http://schemas.openxmlformats.org/officeDocument/2006/relationships/image" Target="../media/image8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image" Target="../media/image82.jpeg"/><Relationship Id="rId7" Type="http://schemas.openxmlformats.org/officeDocument/2006/relationships/image" Target="../media/image8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4274336_stock-vector-future-care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43042" y="1857364"/>
            <a:ext cx="619438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«Такие интересные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разные профессии»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57357" y="3874851"/>
            <a:ext cx="542928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Проектная деятельность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 детьми среднего дошкольного возраста 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группы № 11 «Простоквашино»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hgfj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5776"/>
            <a:ext cx="9144000" cy="7143776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728" y="857232"/>
            <a:ext cx="7500991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Продукты проекта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</a:rPr>
              <a:t>Для детей: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альбом  «Профессии наших родителей» рассказы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«Кем я хочу стать»</a:t>
            </a:r>
          </a:p>
          <a:p>
            <a:endParaRPr lang="ru-RU" sz="28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Для </a:t>
            </a: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</a:rPr>
              <a:t>педагогов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презентация проекта</a:t>
            </a:r>
          </a:p>
          <a:p>
            <a:endParaRPr lang="ru-RU" sz="28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		Для </a:t>
            </a: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</a:rPr>
              <a:t>родителей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	стенды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, выставка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альбомов, 			презентация видеороликов детей «Кем я 	хочу стать»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0"/>
            <a:ext cx="824129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0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Проект «Такие интересные разные профессии»</a:t>
            </a:r>
            <a:endParaRPr kumimoji="0" lang="ru-RU" sz="30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78483_html_517d13e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81"/>
            <a:ext cx="9144000" cy="681163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02705" y="428604"/>
            <a:ext cx="824129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0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Проект «Такие интересные разные профессии»</a:t>
            </a:r>
            <a:endParaRPr kumimoji="0" lang="ru-RU" sz="30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928670"/>
            <a:ext cx="91440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Реализация проекта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Беседы</a:t>
            </a:r>
          </a:p>
          <a:p>
            <a:pPr marL="271463" indent="-271463" algn="just">
              <a:buFont typeface="Wingdings" pitchFamily="2" charset="2"/>
              <a:buChar char="Ø"/>
            </a:pPr>
            <a:endParaRPr lang="ru-RU" sz="2200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buFont typeface="Wingdings" pitchFamily="2" charset="2"/>
              <a:buChar char="ü"/>
            </a:pP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7" name="Рисунок 16" descr="image-0-02-08-2dfe1466732292932b02113c8137bc7975f9993b1cef1217ad527ce3b4144148-V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500694" y="4071942"/>
            <a:ext cx="3167085" cy="2375313"/>
          </a:xfrm>
          <a:prstGeom prst="rect">
            <a:avLst/>
          </a:prstGeom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14282" y="1928802"/>
            <a:ext cx="614366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 smtClean="0"/>
              <a:t>«Что такое профессии»,</a:t>
            </a:r>
          </a:p>
          <a:p>
            <a:r>
              <a:rPr lang="ru-RU" sz="2400" dirty="0" smtClean="0"/>
              <a:t>«Какие профессии ты знаешь»,</a:t>
            </a:r>
          </a:p>
          <a:p>
            <a:r>
              <a:rPr lang="ru-RU" sz="2400" dirty="0" smtClean="0"/>
              <a:t>«Профессии моих родителей»,</a:t>
            </a:r>
          </a:p>
          <a:p>
            <a:r>
              <a:rPr lang="ru-RU" sz="2400" dirty="0" smtClean="0"/>
              <a:t>«Кем ты станешь, когда вырастешь?»</a:t>
            </a:r>
          </a:p>
          <a:p>
            <a:r>
              <a:rPr lang="ru-RU" sz="2400" dirty="0" smtClean="0"/>
              <a:t>«Почему важно быть хорошим специалистом»,</a:t>
            </a:r>
          </a:p>
          <a:p>
            <a:r>
              <a:rPr lang="ru-RU" sz="2400" dirty="0" smtClean="0"/>
              <a:t>«Без ученья не бывает профессионалов».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" name="Рисунок 9" descr="image-0-02-08-2dfe1466732292932b02113c8137bc7975f9993b1cef1217ad527ce3b4144148-V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715008" y="1714488"/>
            <a:ext cx="2786081" cy="20895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78483_html_517d13e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81"/>
            <a:ext cx="9144000" cy="681163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02705" y="428604"/>
            <a:ext cx="824129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0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Проект «Такие интересные разные профессии»</a:t>
            </a:r>
            <a:endParaRPr kumimoji="0" lang="ru-RU" sz="30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928670"/>
            <a:ext cx="91440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Реализация проекта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Чтение художественной литературы</a:t>
            </a:r>
          </a:p>
          <a:p>
            <a:pPr marL="271463" indent="-271463" algn="just">
              <a:buFont typeface="Wingdings" pitchFamily="2" charset="2"/>
              <a:buChar char="Ø"/>
            </a:pPr>
            <a:endParaRPr lang="ru-RU" sz="2200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buFont typeface="Wingdings" pitchFamily="2" charset="2"/>
              <a:buChar char="ü"/>
            </a:pP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9" name="Рисунок 18" descr="image-0-02-08-2dfe1466732292932b02113c8137bc7975f9993b1cef1217ad527ce3b4144148-V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0467039">
            <a:off x="5357120" y="3809614"/>
            <a:ext cx="1887738" cy="2516984"/>
          </a:xfrm>
          <a:prstGeom prst="rect">
            <a:avLst/>
          </a:prstGeom>
        </p:spPr>
      </p:pic>
      <p:pic>
        <p:nvPicPr>
          <p:cNvPr id="18" name="Рисунок 17" descr="image-0-02-08-2dfe1466732292932b02113c8137bc7975f9993b1cef1217ad527ce3b4144148-V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149920">
            <a:off x="6922187" y="3880572"/>
            <a:ext cx="1865265" cy="2487021"/>
          </a:xfrm>
          <a:prstGeom prst="rect">
            <a:avLst/>
          </a:prstGeom>
        </p:spPr>
      </p:pic>
      <p:pic>
        <p:nvPicPr>
          <p:cNvPr id="17" name="Рисунок 16" descr="image-0-02-08-2dfe1466732292932b02113c8137bc7975f9993b1cef1217ad527ce3b4144148-V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78616">
            <a:off x="6885014" y="1429323"/>
            <a:ext cx="1881047" cy="2508062"/>
          </a:xfrm>
          <a:prstGeom prst="rect">
            <a:avLst/>
          </a:prstGeom>
        </p:spPr>
      </p:pic>
      <p:pic>
        <p:nvPicPr>
          <p:cNvPr id="16" name="Рисунок 15" descr="image-0-02-08-2dfe1466732292932b02113c8137bc7975f9993b1cef1217ad527ce3b4144148-V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20467039">
            <a:off x="5079539" y="1529048"/>
            <a:ext cx="1931006" cy="2574675"/>
          </a:xfrm>
          <a:prstGeom prst="rect">
            <a:avLst/>
          </a:prstGeom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14282" y="1928802"/>
            <a:ext cx="614366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«Город добрых дел» Р.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03F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Скарри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«Кем быть?» И. Карпова (серия книг о профессиях),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«А что у вас?» С. Михалков,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«Кем быть?» В. Маяковский,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«Строители» Б.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03F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Заходер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«Дядя Стёпа - милиционер» С. Михалков,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«Чем пахнут ремесла?» Д.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303F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Родари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«Доктор Айболит» К.Чуковский,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«Незнайка в солнечном городе» Н. Носов.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78483_html_517d13e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81"/>
            <a:ext cx="9144000" cy="681163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02705" y="428604"/>
            <a:ext cx="824129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0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Проект «Такие интересные разные профессии»</a:t>
            </a:r>
            <a:endParaRPr kumimoji="0" lang="ru-RU" sz="30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928670"/>
            <a:ext cx="9144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Реализация проекта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Дидактические игры: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71463" indent="-271463" algn="just">
              <a:buFont typeface="Wingdings" pitchFamily="2" charset="2"/>
              <a:buChar char="Ø"/>
            </a:pPr>
            <a:endParaRPr lang="ru-RU" sz="2200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buFont typeface="Wingdings" pitchFamily="2" charset="2"/>
              <a:buChar char="ü"/>
            </a:pP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9" name="Рисунок 18" descr="image-0-02-08-2dfe1466732292932b02113c8137bc7975f9993b1cef1217ad527ce3b4144148-V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428992" y="4214818"/>
            <a:ext cx="2714644" cy="2035982"/>
          </a:xfrm>
          <a:prstGeom prst="rect">
            <a:avLst/>
          </a:prstGeom>
        </p:spPr>
      </p:pic>
      <p:pic>
        <p:nvPicPr>
          <p:cNvPr id="18" name="Рисунок 17" descr="image-0-02-08-2dfe1466732292932b02113c8137bc7975f9993b1cef1217ad527ce3b4144148-V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715140" y="3857628"/>
            <a:ext cx="1865265" cy="2487020"/>
          </a:xfrm>
          <a:prstGeom prst="rect">
            <a:avLst/>
          </a:prstGeom>
        </p:spPr>
      </p:pic>
      <p:pic>
        <p:nvPicPr>
          <p:cNvPr id="17" name="Рисунок 16" descr="image-0-02-08-2dfe1466732292932b02113c8137bc7975f9993b1cef1217ad527ce3b4144148-V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57158" y="4214818"/>
            <a:ext cx="2612564" cy="1959423"/>
          </a:xfrm>
          <a:prstGeom prst="rect">
            <a:avLst/>
          </a:prstGeom>
        </p:spPr>
      </p:pic>
      <p:pic>
        <p:nvPicPr>
          <p:cNvPr id="16" name="Рисунок 15" descr="image-0-02-08-2dfe1466732292932b02113c8137bc7975f9993b1cef1217ad527ce3b4144148-V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215074" y="1571611"/>
            <a:ext cx="2716824" cy="2037617"/>
          </a:xfrm>
          <a:prstGeom prst="rect">
            <a:avLst/>
          </a:prstGeom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14282" y="1928802"/>
            <a:ext cx="614366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smtClean="0"/>
              <a:t> «Кому что нужно для работы»,</a:t>
            </a:r>
          </a:p>
          <a:p>
            <a:r>
              <a:rPr lang="ru-RU" sz="2000" dirty="0" smtClean="0"/>
              <a:t>«Инструменты для людей разных профессий»,</a:t>
            </a:r>
          </a:p>
          <a:p>
            <a:r>
              <a:rPr lang="ru-RU" sz="2000" dirty="0" smtClean="0"/>
              <a:t>«Что пригодится при пожаре»,</a:t>
            </a:r>
          </a:p>
          <a:p>
            <a:r>
              <a:rPr lang="ru-RU" sz="2000" dirty="0" smtClean="0"/>
              <a:t>«Исправь ошибку»,</a:t>
            </a:r>
          </a:p>
          <a:p>
            <a:r>
              <a:rPr lang="ru-RU" sz="2000" dirty="0" smtClean="0"/>
              <a:t>«Для чего нужен этот предмет?»,</a:t>
            </a:r>
          </a:p>
          <a:p>
            <a:r>
              <a:rPr lang="ru-RU" sz="2000" dirty="0" smtClean="0"/>
              <a:t>«Что мы делали не скажем, а что делали покажем».</a:t>
            </a:r>
          </a:p>
        </p:txBody>
      </p:sp>
      <p:pic>
        <p:nvPicPr>
          <p:cNvPr id="10" name="Рисунок 9" descr="image-0-02-08-2dfe1466732292932b02113c8137bc7975f9993b1cef1217ad527ce3b4144148-V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072198" y="1571612"/>
            <a:ext cx="2716822" cy="2037617"/>
          </a:xfrm>
          <a:prstGeom prst="rect">
            <a:avLst/>
          </a:prstGeom>
        </p:spPr>
      </p:pic>
      <p:pic>
        <p:nvPicPr>
          <p:cNvPr id="11" name="Рисунок 10" descr="image-0-02-08-2dfe1466732292932b02113c8137bc7975f9993b1cef1217ad527ce3b4144148-V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785786" y="4000504"/>
            <a:ext cx="1785956" cy="2381275"/>
          </a:xfrm>
          <a:prstGeom prst="rect">
            <a:avLst/>
          </a:prstGeom>
        </p:spPr>
      </p:pic>
      <p:pic>
        <p:nvPicPr>
          <p:cNvPr id="12" name="Рисунок 11" descr="image-0-02-08-2dfe1466732292932b02113c8137bc7975f9993b1cef1217ad527ce3b4144148-V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3428992" y="4214818"/>
            <a:ext cx="2714642" cy="2035982"/>
          </a:xfrm>
          <a:prstGeom prst="rect">
            <a:avLst/>
          </a:prstGeom>
        </p:spPr>
      </p:pic>
      <p:pic>
        <p:nvPicPr>
          <p:cNvPr id="13" name="Рисунок 12" descr="image-0-02-08-2dfe1466732292932b02113c8137bc7975f9993b1cef1217ad527ce3b4144148-V.jp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6215074" y="4214818"/>
            <a:ext cx="2732045" cy="20490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78483_html_517d13e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81"/>
            <a:ext cx="9144000" cy="681163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02705" y="428604"/>
            <a:ext cx="824129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0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Проект «Такие интересные разные профессии»</a:t>
            </a:r>
            <a:endParaRPr kumimoji="0" lang="ru-RU" sz="30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928670"/>
            <a:ext cx="9144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Реализация проекта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Знакомство с профессиями родителей (фотоальбом «Профессии наших родителей»), </a:t>
            </a:r>
          </a:p>
          <a:p>
            <a:pPr marL="271463" indent="-271463" algn="just">
              <a:buFont typeface="Wingdings" pitchFamily="2" charset="2"/>
              <a:buChar char="Ø"/>
            </a:pPr>
            <a:endParaRPr lang="ru-RU" sz="2200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buFont typeface="Wingdings" pitchFamily="2" charset="2"/>
              <a:buChar char="ü"/>
            </a:pP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643042" y="2285992"/>
            <a:ext cx="3030192" cy="4286256"/>
          </a:xfrm>
          <a:prstGeom prst="rect">
            <a:avLst/>
          </a:prstGeom>
        </p:spPr>
      </p:pic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000628" y="2285992"/>
            <a:ext cx="3030192" cy="4286255"/>
          </a:xfrm>
          <a:prstGeom prst="rect">
            <a:avLst/>
          </a:prstGeom>
        </p:spPr>
      </p:pic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643042" y="2285992"/>
            <a:ext cx="3030192" cy="4286255"/>
          </a:xfrm>
          <a:prstGeom prst="rect">
            <a:avLst/>
          </a:prstGeom>
        </p:spPr>
      </p:pic>
      <p:pic>
        <p:nvPicPr>
          <p:cNvPr id="8" name="Рисунок 7" descr="2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929190" y="2285992"/>
            <a:ext cx="3143272" cy="4191029"/>
          </a:xfrm>
          <a:prstGeom prst="rect">
            <a:avLst/>
          </a:prstGeom>
        </p:spPr>
      </p:pic>
      <p:pic>
        <p:nvPicPr>
          <p:cNvPr id="9" name="Рисунок 8" descr="2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952628" y="2285992"/>
            <a:ext cx="2411019" cy="4286256"/>
          </a:xfrm>
          <a:prstGeom prst="rect">
            <a:avLst/>
          </a:prstGeom>
        </p:spPr>
      </p:pic>
      <p:pic>
        <p:nvPicPr>
          <p:cNvPr id="11" name="Рисунок 10" descr="2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4857752" y="2643182"/>
            <a:ext cx="4041334" cy="2857042"/>
          </a:xfrm>
          <a:prstGeom prst="rect">
            <a:avLst/>
          </a:prstGeom>
        </p:spPr>
      </p:pic>
      <p:pic>
        <p:nvPicPr>
          <p:cNvPr id="12" name="Рисунок 11" descr="2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1643042" y="2714620"/>
            <a:ext cx="3030192" cy="3030192"/>
          </a:xfrm>
          <a:prstGeom prst="rect">
            <a:avLst/>
          </a:prstGeom>
        </p:spPr>
      </p:pic>
      <p:pic>
        <p:nvPicPr>
          <p:cNvPr id="13" name="Рисунок 12" descr="2.jp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4857752" y="2714620"/>
            <a:ext cx="4000528" cy="2996398"/>
          </a:xfrm>
          <a:prstGeom prst="rect">
            <a:avLst/>
          </a:prstGeom>
        </p:spPr>
      </p:pic>
      <p:pic>
        <p:nvPicPr>
          <p:cNvPr id="14" name="Рисунок 13" descr="2.jp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839396" y="2714620"/>
            <a:ext cx="3905277" cy="2928958"/>
          </a:xfrm>
          <a:prstGeom prst="rect">
            <a:avLst/>
          </a:prstGeom>
        </p:spPr>
      </p:pic>
      <p:pic>
        <p:nvPicPr>
          <p:cNvPr id="15" name="Рисунок 14" descr="2.jpg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4857751" y="2714620"/>
            <a:ext cx="4241671" cy="28894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8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78483_html_517d13e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81"/>
            <a:ext cx="9144000" cy="681163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02705" y="428604"/>
            <a:ext cx="824129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0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Проект «Такие интересные разные профессии»</a:t>
            </a:r>
            <a:endParaRPr kumimoji="0" lang="ru-RU" sz="30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928670"/>
            <a:ext cx="9144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Реализация проекта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Знакомство с профессиями сотрудников  детского сада. Проведение экскурсий, бесед. </a:t>
            </a:r>
          </a:p>
          <a:p>
            <a:pPr marL="271463" indent="-271463" algn="just">
              <a:buFont typeface="Wingdings" pitchFamily="2" charset="2"/>
              <a:buChar char="Ø"/>
            </a:pPr>
            <a:endParaRPr lang="ru-RU" sz="2200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buFont typeface="Wingdings" pitchFamily="2" charset="2"/>
              <a:buChar char="ü"/>
            </a:pP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4810" y="1714488"/>
            <a:ext cx="46168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5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«Бухгалтерия»</a:t>
            </a:r>
            <a:endParaRPr kumimoji="0" lang="ru-RU" sz="32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  <p:pic>
        <p:nvPicPr>
          <p:cNvPr id="8" name="Рисунок 7" descr="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85720" y="2428868"/>
            <a:ext cx="3214710" cy="2411033"/>
          </a:xfrm>
          <a:prstGeom prst="rect">
            <a:avLst/>
          </a:prstGeom>
        </p:spPr>
      </p:pic>
      <p:pic>
        <p:nvPicPr>
          <p:cNvPr id="9" name="Рисунок 8" descr="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857488" y="3571876"/>
            <a:ext cx="3333775" cy="2500330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715008" y="2714620"/>
            <a:ext cx="321467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 за компьютером сижу,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Счета, балансы подвожу.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 всех конторах там и тут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Меня бухгалтером зовут.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78483_html_517d13e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81"/>
            <a:ext cx="9144000" cy="681163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02705" y="303234"/>
            <a:ext cx="824129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0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Проект «Такие интересные разные профессии»</a:t>
            </a:r>
            <a:endParaRPr kumimoji="0" lang="ru-RU" sz="30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714356"/>
            <a:ext cx="9144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Реализация проекта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Знакомство с профессиями сотрудников  детского сада. Проведение экскурсий, бесед. </a:t>
            </a:r>
          </a:p>
          <a:p>
            <a:pPr marL="271463" indent="-271463" algn="just">
              <a:buFont typeface="Wingdings" pitchFamily="2" charset="2"/>
              <a:buChar char="Ø"/>
            </a:pPr>
            <a:endParaRPr lang="ru-RU" sz="2200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buFont typeface="Wingdings" pitchFamily="2" charset="2"/>
              <a:buChar char="ü"/>
            </a:pP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1714488"/>
            <a:ext cx="77979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5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«Медицинский кабинет»</a:t>
            </a:r>
            <a:endParaRPr kumimoji="0" lang="ru-RU" sz="32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215074" y="4429132"/>
            <a:ext cx="22145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072198" y="2571744"/>
            <a:ext cx="307180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smtClean="0"/>
              <a:t>Добрый доктор Айболит</a:t>
            </a:r>
          </a:p>
          <a:p>
            <a:r>
              <a:rPr lang="ru-RU" sz="2000" dirty="0" smtClean="0"/>
              <a:t>На посту с утра сидит.</a:t>
            </a:r>
          </a:p>
          <a:p>
            <a:r>
              <a:rPr lang="ru-RU" sz="2000" dirty="0" smtClean="0"/>
              <a:t>Он и справки выдает,</a:t>
            </a:r>
          </a:p>
          <a:p>
            <a:r>
              <a:rPr lang="ru-RU" sz="2000" dirty="0" smtClean="0"/>
              <a:t>И на пищеблок зайдет,</a:t>
            </a:r>
          </a:p>
          <a:p>
            <a:endParaRPr lang="ru-RU" sz="2000" dirty="0" smtClean="0"/>
          </a:p>
          <a:p>
            <a:r>
              <a:rPr lang="ru-RU" sz="2000" dirty="0" smtClean="0"/>
              <a:t>И прививки в срок поставит,</a:t>
            </a:r>
          </a:p>
          <a:p>
            <a:r>
              <a:rPr lang="ru-RU" sz="2000" dirty="0" smtClean="0"/>
              <a:t>И домой больных отправит.</a:t>
            </a:r>
          </a:p>
          <a:p>
            <a:r>
              <a:rPr lang="ru-RU" sz="2000" dirty="0" smtClean="0"/>
              <a:t>Благодарим мы докторов</a:t>
            </a:r>
          </a:p>
          <a:p>
            <a:r>
              <a:rPr lang="ru-RU" sz="2000" dirty="0" smtClean="0"/>
              <a:t>Что детский сад всегда здоров!</a:t>
            </a:r>
            <a:endParaRPr lang="ru-RU" sz="2000" dirty="0"/>
          </a:p>
        </p:txBody>
      </p:sp>
      <p:pic>
        <p:nvPicPr>
          <p:cNvPr id="8" name="Рисунок 7" descr="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14282" y="2815823"/>
            <a:ext cx="2857520" cy="3810029"/>
          </a:xfrm>
          <a:prstGeom prst="rect">
            <a:avLst/>
          </a:prstGeom>
        </p:spPr>
      </p:pic>
      <p:pic>
        <p:nvPicPr>
          <p:cNvPr id="10" name="Рисунок 9" descr="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143240" y="2809847"/>
            <a:ext cx="2857520" cy="3810026"/>
          </a:xfrm>
          <a:prstGeom prst="rect">
            <a:avLst/>
          </a:prstGeom>
        </p:spPr>
      </p:pic>
      <p:pic>
        <p:nvPicPr>
          <p:cNvPr id="12" name="Рисунок 11" descr="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14282" y="2786059"/>
            <a:ext cx="2857520" cy="3810026"/>
          </a:xfrm>
          <a:prstGeom prst="rect">
            <a:avLst/>
          </a:prstGeom>
        </p:spPr>
      </p:pic>
      <p:pic>
        <p:nvPicPr>
          <p:cNvPr id="13" name="Рисунок 12" descr="1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143241" y="2786058"/>
            <a:ext cx="2857519" cy="3810026"/>
          </a:xfrm>
          <a:prstGeom prst="rect">
            <a:avLst/>
          </a:prstGeom>
        </p:spPr>
      </p:pic>
      <p:pic>
        <p:nvPicPr>
          <p:cNvPr id="14" name="Рисунок 13" descr="1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14282" y="2571744"/>
            <a:ext cx="2857520" cy="3810026"/>
          </a:xfrm>
          <a:prstGeom prst="rect">
            <a:avLst/>
          </a:prstGeom>
        </p:spPr>
      </p:pic>
      <p:pic>
        <p:nvPicPr>
          <p:cNvPr id="15" name="Рисунок 14" descr="1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3143240" y="2500306"/>
            <a:ext cx="2857520" cy="2143140"/>
          </a:xfrm>
          <a:prstGeom prst="rect">
            <a:avLst/>
          </a:prstGeom>
        </p:spPr>
      </p:pic>
      <p:pic>
        <p:nvPicPr>
          <p:cNvPr id="16" name="Рисунок 15" descr="1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3143240" y="4714884"/>
            <a:ext cx="2857520" cy="214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78483_html_517d13e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81"/>
            <a:ext cx="9144000" cy="6811638"/>
          </a:xfrm>
          <a:prstGeom prst="rect">
            <a:avLst/>
          </a:prstGeom>
        </p:spPr>
      </p:pic>
      <p:pic>
        <p:nvPicPr>
          <p:cNvPr id="9" name="Рисунок 8" descr="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071802" y="4000504"/>
            <a:ext cx="3333773" cy="250033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02705" y="428604"/>
            <a:ext cx="824129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0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Проект «Такие интересные разные профессии»</a:t>
            </a:r>
            <a:endParaRPr kumimoji="0" lang="ru-RU" sz="30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928670"/>
            <a:ext cx="9144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Реализация проекта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Знакомство с профессиями сотрудников  детского сада. Проведение экскурсий, бесед. </a:t>
            </a:r>
          </a:p>
          <a:p>
            <a:pPr marL="271463" indent="-271463" algn="just">
              <a:buFont typeface="Wingdings" pitchFamily="2" charset="2"/>
              <a:buChar char="Ø"/>
            </a:pPr>
            <a:endParaRPr lang="ru-RU" sz="2200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buFont typeface="Wingdings" pitchFamily="2" charset="2"/>
              <a:buChar char="ü"/>
            </a:pP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4810" y="1714488"/>
            <a:ext cx="48454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5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«Заведующий»</a:t>
            </a:r>
            <a:endParaRPr kumimoji="0" lang="ru-RU" sz="32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215074" y="4429132"/>
            <a:ext cx="22145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786314" y="2571744"/>
            <a:ext cx="378621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Очень важная работа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Быть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заведущей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саду,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Отвечать за все ведь нужно: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игрушки,за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еду!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8" name="Рисунок 7" descr="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85720" y="2428868"/>
            <a:ext cx="3214710" cy="2411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78483_html_517d13e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81"/>
            <a:ext cx="9144000" cy="6811638"/>
          </a:xfrm>
          <a:prstGeom prst="rect">
            <a:avLst/>
          </a:prstGeom>
        </p:spPr>
      </p:pic>
      <p:pic>
        <p:nvPicPr>
          <p:cNvPr id="9" name="Рисунок 8" descr="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071802" y="3429000"/>
            <a:ext cx="3333773" cy="250032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02705" y="428604"/>
            <a:ext cx="824129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0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Проект «Такие интересные разные профессии»</a:t>
            </a:r>
            <a:endParaRPr kumimoji="0" lang="ru-RU" sz="30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928670"/>
            <a:ext cx="9144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Реализация проекта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Знакомство с профессиями сотрудников  детского сада. Проведение экскурсий, бесед. </a:t>
            </a:r>
          </a:p>
          <a:p>
            <a:pPr marL="271463" indent="-271463" algn="just">
              <a:buFont typeface="Wingdings" pitchFamily="2" charset="2"/>
              <a:buChar char="Ø"/>
            </a:pPr>
            <a:endParaRPr lang="ru-RU" sz="2200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buFont typeface="Wingdings" pitchFamily="2" charset="2"/>
              <a:buChar char="ü"/>
            </a:pP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14678" y="1571612"/>
            <a:ext cx="509239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5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«Старший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5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воспитатель»</a:t>
            </a:r>
            <a:endParaRPr kumimoji="0" lang="ru-RU" sz="32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215074" y="4429132"/>
            <a:ext cx="22145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429388" y="3214686"/>
            <a:ext cx="271461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Чтоб деток верно воспитать,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Необходимо много знать.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Знать нужно психологию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знать физиологию.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Быть докой а педагогике,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Риторике и логике.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Но главное, чтоб методистом быть,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Детишек надобно любить.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8" name="Рисунок 7" descr="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85720" y="2357430"/>
            <a:ext cx="2678925" cy="35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78483_html_517d13e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81"/>
            <a:ext cx="9144000" cy="6811638"/>
          </a:xfrm>
          <a:prstGeom prst="rect">
            <a:avLst/>
          </a:prstGeom>
        </p:spPr>
      </p:pic>
      <p:pic>
        <p:nvPicPr>
          <p:cNvPr id="9" name="Рисунок 8" descr="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071802" y="3429000"/>
            <a:ext cx="3333772" cy="250032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02705" y="428604"/>
            <a:ext cx="824129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0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Проект «Такие интересные разные профессии»</a:t>
            </a:r>
            <a:endParaRPr kumimoji="0" lang="ru-RU" sz="30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928670"/>
            <a:ext cx="9144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Реализация проекта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Знакомство с профессиями сотрудников  детского сада. Проведение экскурсий, бесед. </a:t>
            </a:r>
          </a:p>
          <a:p>
            <a:pPr marL="271463" indent="-271463" algn="just">
              <a:buFont typeface="Wingdings" pitchFamily="2" charset="2"/>
              <a:buChar char="Ø"/>
            </a:pPr>
            <a:endParaRPr lang="ru-RU" sz="2200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buFont typeface="Wingdings" pitchFamily="2" charset="2"/>
              <a:buChar char="ü"/>
            </a:pP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71934" y="1571612"/>
            <a:ext cx="376417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5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«Портниха,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5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костюмер»</a:t>
            </a:r>
            <a:endParaRPr kumimoji="0" lang="ru-RU" sz="32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215074" y="4429132"/>
            <a:ext cx="22145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500826" y="3143248"/>
            <a:ext cx="264317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Руки швеи прославляют поэты.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Ткань шелестит и машинка жужжит,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День для швеи пролетит незаметно,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Любит она моделировать, шить.</a:t>
            </a:r>
          </a:p>
        </p:txBody>
      </p:sp>
      <p:pic>
        <p:nvPicPr>
          <p:cNvPr id="8" name="Рисунок 7" descr="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85720" y="2357430"/>
            <a:ext cx="2678925" cy="3571900"/>
          </a:xfrm>
          <a:prstGeom prst="rect">
            <a:avLst/>
          </a:prstGeom>
        </p:spPr>
      </p:pic>
      <p:pic>
        <p:nvPicPr>
          <p:cNvPr id="11" name="Рисунок 10" descr="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071802" y="3429000"/>
            <a:ext cx="3333772" cy="2500329"/>
          </a:xfrm>
          <a:prstGeom prst="rect">
            <a:avLst/>
          </a:prstGeom>
        </p:spPr>
      </p:pic>
      <p:pic>
        <p:nvPicPr>
          <p:cNvPr id="12" name="Рисунок 11" descr="1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071802" y="3429000"/>
            <a:ext cx="3333772" cy="2500329"/>
          </a:xfrm>
          <a:prstGeom prst="rect">
            <a:avLst/>
          </a:prstGeom>
        </p:spPr>
      </p:pic>
      <p:pic>
        <p:nvPicPr>
          <p:cNvPr id="13" name="Рисунок 12" descr="1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071802" y="3429000"/>
            <a:ext cx="3333772" cy="2500329"/>
          </a:xfrm>
          <a:prstGeom prst="rect">
            <a:avLst/>
          </a:prstGeom>
        </p:spPr>
      </p:pic>
      <p:pic>
        <p:nvPicPr>
          <p:cNvPr id="14" name="Рисунок 13" descr="1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3071802" y="3429000"/>
            <a:ext cx="3333772" cy="2500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hgfj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5776"/>
            <a:ext cx="9144000" cy="7143776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48" y="571480"/>
            <a:ext cx="8215371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Продолжительность проекта: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долгосрочный 3 месяца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Тип проекта: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информационно-практико-ориентированный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Участники проекта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 дети средней группы, родители, воспитатели.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Возраст детей: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4-5 лет.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Актуальность: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 в наблюдениях за детьми в игре. Индивидуальные беседы с ними о том, где работают их родители, как называются их профессии, чем занимаются на своих рабочих местах, привели к выводу о том, что дети четырехлетнего возраста мало знают о профессиях, у них не сформировано уважение к труду взрослых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0"/>
            <a:ext cx="824129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0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Проект «Такие интересные разные профессии»</a:t>
            </a:r>
            <a:endParaRPr kumimoji="0" lang="ru-RU" sz="30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86050" y="4684952"/>
            <a:ext cx="607223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Цель проекта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расширять и обобщать представление детей о профессиях, орудиях труда, трудовых действиях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78483_html_517d13e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81"/>
            <a:ext cx="9144000" cy="6811638"/>
          </a:xfrm>
          <a:prstGeom prst="rect">
            <a:avLst/>
          </a:prstGeom>
        </p:spPr>
      </p:pic>
      <p:pic>
        <p:nvPicPr>
          <p:cNvPr id="9" name="Рисунок 8" descr="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071802" y="3429000"/>
            <a:ext cx="3333772" cy="250032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02705" y="428604"/>
            <a:ext cx="824129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0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Проект «Такие интересные разные профессии»</a:t>
            </a:r>
            <a:endParaRPr kumimoji="0" lang="ru-RU" sz="30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928670"/>
            <a:ext cx="9144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Реализация проекта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Знакомство с профессиями сотрудников  детского сада. Проведение экскурсий, бесед. </a:t>
            </a:r>
          </a:p>
          <a:p>
            <a:pPr marL="271463" indent="-271463" algn="just">
              <a:buFont typeface="Wingdings" pitchFamily="2" charset="2"/>
              <a:buChar char="Ø"/>
            </a:pPr>
            <a:endParaRPr lang="ru-RU" sz="2200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buFont typeface="Wingdings" pitchFamily="2" charset="2"/>
              <a:buChar char="ü"/>
            </a:pP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71934" y="1746112"/>
            <a:ext cx="4169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5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«Прачечная»</a:t>
            </a:r>
            <a:endParaRPr kumimoji="0" lang="ru-RU" sz="32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215074" y="4429132"/>
            <a:ext cx="22145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500826" y="2857496"/>
            <a:ext cx="250033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Целый день она стирает,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белье не убывает.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То врачи, то повара…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Вот уж свежая гора…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8" name="Рисунок 7" descr="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85720" y="2357430"/>
            <a:ext cx="2678925" cy="3571900"/>
          </a:xfrm>
          <a:prstGeom prst="rect">
            <a:avLst/>
          </a:prstGeom>
        </p:spPr>
      </p:pic>
      <p:pic>
        <p:nvPicPr>
          <p:cNvPr id="10" name="Рисунок 9" descr="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85720" y="2357430"/>
            <a:ext cx="2678925" cy="3571900"/>
          </a:xfrm>
          <a:prstGeom prst="rect">
            <a:avLst/>
          </a:prstGeom>
        </p:spPr>
      </p:pic>
      <p:pic>
        <p:nvPicPr>
          <p:cNvPr id="11" name="Рисунок 10" descr="1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071802" y="3429000"/>
            <a:ext cx="3333772" cy="2500329"/>
          </a:xfrm>
          <a:prstGeom prst="rect">
            <a:avLst/>
          </a:prstGeom>
        </p:spPr>
      </p:pic>
      <p:pic>
        <p:nvPicPr>
          <p:cNvPr id="12" name="Рисунок 11" descr="1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85720" y="2357430"/>
            <a:ext cx="2678925" cy="3571900"/>
          </a:xfrm>
          <a:prstGeom prst="rect">
            <a:avLst/>
          </a:prstGeom>
        </p:spPr>
      </p:pic>
      <p:pic>
        <p:nvPicPr>
          <p:cNvPr id="13" name="Рисунок 12" descr="1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3071802" y="3429000"/>
            <a:ext cx="3333772" cy="2500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78483_html_517d13e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81"/>
            <a:ext cx="9144000" cy="681163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02705" y="428604"/>
            <a:ext cx="824129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0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Проект «Такие интересные разные профессии»</a:t>
            </a:r>
            <a:endParaRPr kumimoji="0" lang="ru-RU" sz="30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928670"/>
            <a:ext cx="91440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		Реализация проекта:    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Сюжетно-ролевые игры</a:t>
            </a:r>
          </a:p>
          <a:p>
            <a:pPr marL="271463" indent="-271463" algn="just">
              <a:buFont typeface="Wingdings" pitchFamily="2" charset="2"/>
              <a:buChar char="Ø"/>
            </a:pPr>
            <a:endParaRPr lang="ru-RU" sz="2200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buFont typeface="Wingdings" pitchFamily="2" charset="2"/>
              <a:buChar char="ü"/>
            </a:pP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14282" y="1571612"/>
            <a:ext cx="221457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Цель: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формировать навыки культуры поведения в общественных местах,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вызвать у детей интерес к профессии «продавец»,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воспитывать дружеские взаимоотношения.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1219786"/>
            <a:ext cx="35207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5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«Магазин»</a:t>
            </a:r>
            <a:endParaRPr kumimoji="0" lang="ru-RU" sz="32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71736" y="2143116"/>
            <a:ext cx="3036097" cy="4048129"/>
          </a:xfrm>
          <a:prstGeom prst="rect">
            <a:avLst/>
          </a:prstGeom>
        </p:spPr>
      </p:pic>
      <p:pic>
        <p:nvPicPr>
          <p:cNvPr id="8" name="Рисунок 7" descr="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786446" y="2143116"/>
            <a:ext cx="3036096" cy="4048129"/>
          </a:xfrm>
          <a:prstGeom prst="rect">
            <a:avLst/>
          </a:prstGeom>
        </p:spPr>
      </p:pic>
      <p:pic>
        <p:nvPicPr>
          <p:cNvPr id="9" name="Рисунок 8" descr="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571736" y="2143116"/>
            <a:ext cx="3036096" cy="4048129"/>
          </a:xfrm>
          <a:prstGeom prst="rect">
            <a:avLst/>
          </a:prstGeom>
        </p:spPr>
      </p:pic>
      <p:pic>
        <p:nvPicPr>
          <p:cNvPr id="10" name="Рисунок 9" descr="1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786446" y="2143116"/>
            <a:ext cx="3036096" cy="40481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78483_html_517d13e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81"/>
            <a:ext cx="9144000" cy="681163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02705" y="428604"/>
            <a:ext cx="824129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0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Проект «Такие интересные разные профессии»</a:t>
            </a:r>
            <a:endParaRPr kumimoji="0" lang="ru-RU" sz="30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928670"/>
            <a:ext cx="91440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		Реализация проекта:    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Сюжетно-ролевые игры</a:t>
            </a:r>
          </a:p>
          <a:p>
            <a:pPr marL="271463" indent="-271463" algn="just">
              <a:buFont typeface="Wingdings" pitchFamily="2" charset="2"/>
              <a:buChar char="Ø"/>
            </a:pPr>
            <a:endParaRPr lang="ru-RU" sz="2200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buFont typeface="Wingdings" pitchFamily="2" charset="2"/>
              <a:buChar char="ü"/>
            </a:pP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71438" y="1428736"/>
            <a:ext cx="250029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Цель: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dirty="0" smtClean="0"/>
              <a:t>Вызвать у детей заинтересованность к профессии врача; воспитывать сопереживание, чуткое отношение к больному, культуру общения.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14546" y="1219786"/>
            <a:ext cx="65579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5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«На приеме у врача»</a:t>
            </a:r>
            <a:endParaRPr kumimoji="0" lang="ru-RU" sz="32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71736" y="2143116"/>
            <a:ext cx="3036096" cy="4048129"/>
          </a:xfrm>
          <a:prstGeom prst="rect">
            <a:avLst/>
          </a:prstGeom>
        </p:spPr>
      </p:pic>
      <p:pic>
        <p:nvPicPr>
          <p:cNvPr id="8" name="Рисунок 7" descr="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786446" y="2143116"/>
            <a:ext cx="3036096" cy="4048128"/>
          </a:xfrm>
          <a:prstGeom prst="rect">
            <a:avLst/>
          </a:prstGeom>
        </p:spPr>
      </p:pic>
      <p:pic>
        <p:nvPicPr>
          <p:cNvPr id="9" name="Рисунок 8" descr="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571736" y="2143116"/>
            <a:ext cx="3036096" cy="4048128"/>
          </a:xfrm>
          <a:prstGeom prst="rect">
            <a:avLst/>
          </a:prstGeom>
        </p:spPr>
      </p:pic>
      <p:pic>
        <p:nvPicPr>
          <p:cNvPr id="10" name="Рисунок 9" descr="1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14282" y="4429132"/>
            <a:ext cx="2277040" cy="1714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78483_html_517d13e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81"/>
            <a:ext cx="9144000" cy="681163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02705" y="428604"/>
            <a:ext cx="824129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0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Проект «Такие интересные разные профессии»</a:t>
            </a:r>
            <a:endParaRPr kumimoji="0" lang="ru-RU" sz="30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928670"/>
            <a:ext cx="91440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		Реализация проекта:    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Сюжетно-ролевые игры</a:t>
            </a:r>
          </a:p>
          <a:p>
            <a:pPr marL="271463" indent="-271463" algn="just">
              <a:buFont typeface="Wingdings" pitchFamily="2" charset="2"/>
              <a:buChar char="Ø"/>
            </a:pPr>
            <a:endParaRPr lang="ru-RU" sz="2200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buFont typeface="Wingdings" pitchFamily="2" charset="2"/>
              <a:buChar char="ü"/>
            </a:pP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1533465"/>
            <a:ext cx="271461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Цель: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dirty="0" smtClean="0"/>
              <a:t>расширить и закрепить знания детей о работе парикмахера; формировать нормы культурного поведения в общественных местах; уважение, вежливое обращение к старшим и друг к другу; учить благодарить за оказанную помощь и услугу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14546" y="1219786"/>
            <a:ext cx="5977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5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«Парикмахерская»</a:t>
            </a:r>
            <a:endParaRPr kumimoji="0" lang="ru-RU" sz="32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71736" y="2143116"/>
            <a:ext cx="3036096" cy="4048128"/>
          </a:xfrm>
          <a:prstGeom prst="rect">
            <a:avLst/>
          </a:prstGeom>
        </p:spPr>
      </p:pic>
      <p:pic>
        <p:nvPicPr>
          <p:cNvPr id="8" name="Рисунок 7" descr="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786446" y="2143116"/>
            <a:ext cx="3036096" cy="4048128"/>
          </a:xfrm>
          <a:prstGeom prst="rect">
            <a:avLst/>
          </a:prstGeom>
        </p:spPr>
      </p:pic>
      <p:pic>
        <p:nvPicPr>
          <p:cNvPr id="9" name="Рисунок 8" descr="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571736" y="2143116"/>
            <a:ext cx="3036096" cy="4048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78483_html_517d13e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81"/>
            <a:ext cx="9144000" cy="681163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02705" y="428604"/>
            <a:ext cx="824129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0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Проект «Такие интересные разные профессии»</a:t>
            </a:r>
            <a:endParaRPr kumimoji="0" lang="ru-RU" sz="30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928670"/>
            <a:ext cx="91440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		Реализация проекта:    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Сюжетно-ролевые игры</a:t>
            </a:r>
          </a:p>
          <a:p>
            <a:pPr marL="271463" indent="-271463" algn="just">
              <a:buFont typeface="Wingdings" pitchFamily="2" charset="2"/>
              <a:buChar char="Ø"/>
            </a:pPr>
            <a:endParaRPr lang="ru-RU" sz="2200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buFont typeface="Wingdings" pitchFamily="2" charset="2"/>
              <a:buChar char="ü"/>
            </a:pP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42844" y="1571612"/>
            <a:ext cx="2285984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Цель: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dirty="0" smtClean="0"/>
              <a:t>расширить и закрепить знания детей о работе повара; формировать представление о правильном питании, способах приготовления продуктов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19116" y="1285860"/>
            <a:ext cx="27959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5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«Повар»</a:t>
            </a:r>
            <a:endParaRPr kumimoji="0" lang="ru-RU" sz="32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71736" y="2143116"/>
            <a:ext cx="3036096" cy="4048128"/>
          </a:xfrm>
          <a:prstGeom prst="rect">
            <a:avLst/>
          </a:prstGeom>
        </p:spPr>
      </p:pic>
      <p:pic>
        <p:nvPicPr>
          <p:cNvPr id="8" name="Рисунок 7" descr="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786446" y="2143116"/>
            <a:ext cx="3036096" cy="4048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78483_html_517d13e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81"/>
            <a:ext cx="9144000" cy="681163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02705" y="428604"/>
            <a:ext cx="824129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0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Проект «Такие интересные разные профессии»</a:t>
            </a:r>
            <a:endParaRPr kumimoji="0" lang="ru-RU" sz="30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928670"/>
            <a:ext cx="91440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		Реализация проекта:    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Сюжетно-ролевые игры</a:t>
            </a:r>
          </a:p>
          <a:p>
            <a:pPr marL="271463" indent="-271463" algn="just">
              <a:buFont typeface="Wingdings" pitchFamily="2" charset="2"/>
              <a:buChar char="Ø"/>
            </a:pPr>
            <a:endParaRPr lang="ru-RU" sz="2200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buFont typeface="Wingdings" pitchFamily="2" charset="2"/>
              <a:buChar char="ü"/>
            </a:pP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1533465"/>
            <a:ext cx="2643174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Цель: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dirty="0" smtClean="0"/>
              <a:t>продолжать формировать представления детей о военных профессиях; познакомить со службой сотрудников полиции; воспитывать смелость, ловкость, умение чётко выполнять приказы командира; расширять словарный запас детей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71604" y="1291224"/>
            <a:ext cx="72921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5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«Сотрудники</a:t>
            </a:r>
            <a:r>
              <a:rPr kumimoji="0" lang="ru-RU" sz="5400" b="1" i="0" u="none" strike="noStrike" normalizeH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полиции</a:t>
            </a:r>
            <a:r>
              <a:rPr kumimoji="0" lang="ru-RU" sz="5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32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71736" y="2143116"/>
            <a:ext cx="3036096" cy="4048128"/>
          </a:xfrm>
          <a:prstGeom prst="rect">
            <a:avLst/>
          </a:prstGeom>
        </p:spPr>
      </p:pic>
      <p:pic>
        <p:nvPicPr>
          <p:cNvPr id="8" name="Рисунок 7" descr="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786446" y="2143116"/>
            <a:ext cx="3036096" cy="4048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78483_html_517d13e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81"/>
            <a:ext cx="9144000" cy="681163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02705" y="428604"/>
            <a:ext cx="824129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0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Проект «Такие интересные разные профессии»</a:t>
            </a:r>
            <a:endParaRPr kumimoji="0" lang="ru-RU" sz="30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928670"/>
            <a:ext cx="91440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		Реализация проекта:    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Сюжетно-ролевые игры</a:t>
            </a:r>
          </a:p>
          <a:p>
            <a:pPr marL="271463" indent="-271463" algn="just">
              <a:buFont typeface="Wingdings" pitchFamily="2" charset="2"/>
              <a:buChar char="Ø"/>
            </a:pPr>
            <a:endParaRPr lang="ru-RU" sz="2200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buFont typeface="Wingdings" pitchFamily="2" charset="2"/>
              <a:buChar char="ü"/>
            </a:pP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71438" y="1533465"/>
            <a:ext cx="264317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Цель: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dirty="0" smtClean="0"/>
              <a:t>Совершенствовать представления детей о работе почты; развивать умение самостоятельно выполнять игровые действия в соответствии с игровым замыслом, на основе личного опыта и знаний.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7620" y="1214422"/>
            <a:ext cx="26885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5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«Почта»</a:t>
            </a:r>
            <a:endParaRPr kumimoji="0" lang="ru-RU" sz="32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571736" y="2214554"/>
            <a:ext cx="3117628" cy="3286148"/>
          </a:xfrm>
          <a:prstGeom prst="rect">
            <a:avLst/>
          </a:prstGeom>
        </p:spPr>
      </p:pic>
      <p:pic>
        <p:nvPicPr>
          <p:cNvPr id="8" name="Рисунок 7" descr="1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786446" y="2214554"/>
            <a:ext cx="3244821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78483_html_517d13e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81"/>
            <a:ext cx="9144000" cy="681163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02705" y="428604"/>
            <a:ext cx="824129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0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Проект «Такие интересные разные профессии»</a:t>
            </a:r>
            <a:endParaRPr kumimoji="0" lang="ru-RU" sz="30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928670"/>
            <a:ext cx="91440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		Реализация проекта:    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Сюжетно-ролевые игры</a:t>
            </a:r>
          </a:p>
          <a:p>
            <a:pPr marL="271463" indent="-271463" algn="just">
              <a:buFont typeface="Wingdings" pitchFamily="2" charset="2"/>
              <a:buChar char="Ø"/>
            </a:pPr>
            <a:endParaRPr lang="ru-RU" sz="2200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buFont typeface="Wingdings" pitchFamily="2" charset="2"/>
              <a:buChar char="ü"/>
            </a:pP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1357298"/>
            <a:ext cx="264317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Цель: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dirty="0" smtClean="0"/>
              <a:t>Способствовать развитию творческого воображения у детей; формировать умение обсуждать, договариваться, и планировать действия всех играющих; закреплять знания детей о правилах поведения в общественных местах; развивать у детей организаторские способности и инициативу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14678" y="1285860"/>
            <a:ext cx="2546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5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«Театр»</a:t>
            </a:r>
            <a:endParaRPr kumimoji="0" lang="ru-RU" sz="32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71736" y="2143116"/>
            <a:ext cx="3036096" cy="4048128"/>
          </a:xfrm>
          <a:prstGeom prst="rect">
            <a:avLst/>
          </a:prstGeom>
        </p:spPr>
      </p:pic>
      <p:pic>
        <p:nvPicPr>
          <p:cNvPr id="8" name="Рисунок 7" descr="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786446" y="2143116"/>
            <a:ext cx="3036096" cy="4048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78483_html_517d13e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81"/>
            <a:ext cx="9144000" cy="681163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02705" y="428604"/>
            <a:ext cx="824129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0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Проект «Такие интересные разные профессии»</a:t>
            </a:r>
            <a:endParaRPr kumimoji="0" lang="ru-RU" sz="30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928670"/>
            <a:ext cx="91440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		Реализация проекта:    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Сюжетно-ролевые игры</a:t>
            </a:r>
          </a:p>
          <a:p>
            <a:pPr marL="271463" indent="-271463" algn="just">
              <a:buFont typeface="Wingdings" pitchFamily="2" charset="2"/>
              <a:buChar char="Ø"/>
            </a:pPr>
            <a:endParaRPr lang="ru-RU" sz="2200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buFont typeface="Wingdings" pitchFamily="2" charset="2"/>
              <a:buChar char="ü"/>
            </a:pP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1357298"/>
            <a:ext cx="264317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Цель: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dirty="0" smtClean="0"/>
              <a:t>Расширять представления о творческих профессиях: швеи, модельера, закройщика.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14678" y="1285860"/>
            <a:ext cx="2978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5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«Ателье»</a:t>
            </a:r>
            <a:endParaRPr kumimoji="0" lang="ru-RU" sz="32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71736" y="2143116"/>
            <a:ext cx="3036096" cy="4048128"/>
          </a:xfrm>
          <a:prstGeom prst="rect">
            <a:avLst/>
          </a:prstGeom>
        </p:spPr>
      </p:pic>
      <p:pic>
        <p:nvPicPr>
          <p:cNvPr id="8" name="Рисунок 7" descr="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786446" y="2143116"/>
            <a:ext cx="3036096" cy="4048128"/>
          </a:xfrm>
          <a:prstGeom prst="rect">
            <a:avLst/>
          </a:prstGeom>
        </p:spPr>
      </p:pic>
      <p:pic>
        <p:nvPicPr>
          <p:cNvPr id="9" name="Рисунок 8" descr="1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136139" y="3714752"/>
            <a:ext cx="2292721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78483_html_517d13e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81"/>
            <a:ext cx="9144000" cy="681163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02705" y="428604"/>
            <a:ext cx="824129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0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Проект «Такие интересные разные профессии»</a:t>
            </a:r>
            <a:endParaRPr kumimoji="0" lang="ru-RU" sz="30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928670"/>
            <a:ext cx="914400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	Реализация проекта: 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Знакомство с профессиями в повседневной жизни</a:t>
            </a:r>
          </a:p>
          <a:p>
            <a:pPr marL="271463" indent="-271463" algn="just">
              <a:buFont typeface="Wingdings" pitchFamily="2" charset="2"/>
              <a:buChar char="Ø"/>
            </a:pPr>
            <a:endParaRPr lang="ru-RU" sz="2200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buFont typeface="Wingdings" pitchFamily="2" charset="2"/>
              <a:buChar char="ü"/>
            </a:pP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14480" y="2143116"/>
            <a:ext cx="2282032" cy="4048128"/>
          </a:xfrm>
          <a:prstGeom prst="rect">
            <a:avLst/>
          </a:prstGeom>
        </p:spPr>
      </p:pic>
      <p:pic>
        <p:nvPicPr>
          <p:cNvPr id="8" name="Рисунок 7" descr="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929190" y="2143116"/>
            <a:ext cx="2282032" cy="4048128"/>
          </a:xfrm>
          <a:prstGeom prst="rect">
            <a:avLst/>
          </a:prstGeom>
        </p:spPr>
      </p:pic>
      <p:pic>
        <p:nvPicPr>
          <p:cNvPr id="11" name="Рисунок 10" descr="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714480" y="2143116"/>
            <a:ext cx="2282032" cy="4048126"/>
          </a:xfrm>
          <a:prstGeom prst="rect">
            <a:avLst/>
          </a:prstGeom>
        </p:spPr>
      </p:pic>
      <p:pic>
        <p:nvPicPr>
          <p:cNvPr id="12" name="Рисунок 11" descr="1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929190" y="2214555"/>
            <a:ext cx="2282032" cy="4048126"/>
          </a:xfrm>
          <a:prstGeom prst="rect">
            <a:avLst/>
          </a:prstGeom>
        </p:spPr>
      </p:pic>
      <p:pic>
        <p:nvPicPr>
          <p:cNvPr id="13" name="Рисунок 12" descr="1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714480" y="2143116"/>
            <a:ext cx="2282032" cy="4048126"/>
          </a:xfrm>
          <a:prstGeom prst="rect">
            <a:avLst/>
          </a:prstGeom>
        </p:spPr>
      </p:pic>
      <p:pic>
        <p:nvPicPr>
          <p:cNvPr id="14" name="Рисунок 13" descr="1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4929190" y="2214555"/>
            <a:ext cx="2282032" cy="4048126"/>
          </a:xfrm>
          <a:prstGeom prst="rect">
            <a:avLst/>
          </a:prstGeom>
        </p:spPr>
      </p:pic>
      <p:pic>
        <p:nvPicPr>
          <p:cNvPr id="15" name="Рисунок 14" descr="1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1714480" y="2143116"/>
            <a:ext cx="2282032" cy="40481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hgfj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5776"/>
            <a:ext cx="9144000" cy="7143776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48" y="428604"/>
            <a:ext cx="8215371" cy="603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Задачи проекта: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</a:rPr>
              <a:t>Для детей: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 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pPr lvl="0" algn="just">
              <a:buFont typeface="Wingdings" pitchFamily="2" charset="2"/>
              <a:buChar char="v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Развитие эмоционально-положительного отношения к человеку труда, воспитывать желание трудиться, приносить пользу;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Способствовать ранней профориентации детей;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Развитие интереса к различным профессиям, в частности к профессиям родителей и месту их работы. Воспитывать у детей добросовестное и уважительное отношение к труду, к людям разных профессий.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Развитие познавательной активности: расширять детские представления и знания о труде людей разных профессий, показать результаты труда, их общественную значимость;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Поощрять творческие проявления в ролевых играх о профессиях,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изодеятельности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и других видах деятельности;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Формирование обобщенных представлений о структуре трудового процесса, понимание взаимосвязи между компонентами трудовой деятельности;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Формирование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у детей желания научиться выполнять трудовые действия представителей разных профессий.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Развивать коммуникативные навыки;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Развивать связную речь, мелкую моторику рук, воображение,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память, образное и пространственное мышление;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0"/>
            <a:ext cx="824129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0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Проект «Такие интересные разные профессии»</a:t>
            </a:r>
            <a:endParaRPr kumimoji="0" lang="ru-RU" sz="30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78483_html_517d13e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81"/>
            <a:ext cx="9144000" cy="681163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02705" y="428604"/>
            <a:ext cx="824129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0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Проект «Такие интересные разные профессии»</a:t>
            </a:r>
            <a:endParaRPr kumimoji="0" lang="ru-RU" sz="30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928670"/>
            <a:ext cx="9144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Реализация проекта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Работа с раскрасками: «Профессии людей»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71463" indent="-271463" algn="just">
              <a:buFont typeface="Wingdings" pitchFamily="2" charset="2"/>
              <a:buChar char="Ø"/>
            </a:pPr>
            <a:endParaRPr lang="ru-RU" sz="2200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buFont typeface="Wingdings" pitchFamily="2" charset="2"/>
              <a:buChar char="ü"/>
            </a:pP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9" name="Рисунок 18" descr="image-0-02-08-2dfe1466732292932b02113c8137bc7975f9993b1cef1217ad527ce3b4144148-V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86116" y="2000240"/>
            <a:ext cx="2714642" cy="2035982"/>
          </a:xfrm>
          <a:prstGeom prst="rect">
            <a:avLst/>
          </a:prstGeom>
        </p:spPr>
      </p:pic>
      <p:pic>
        <p:nvPicPr>
          <p:cNvPr id="17" name="Рисунок 16" descr="image-0-02-08-2dfe1466732292932b02113c8137bc7975f9993b1cef1217ad527ce3b4144148-V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14281" y="2000240"/>
            <a:ext cx="2762269" cy="2071702"/>
          </a:xfrm>
          <a:prstGeom prst="rect">
            <a:avLst/>
          </a:prstGeom>
        </p:spPr>
      </p:pic>
      <p:pic>
        <p:nvPicPr>
          <p:cNvPr id="16" name="Рисунок 15" descr="image-0-02-08-2dfe1466732292932b02113c8137bc7975f9993b1cef1217ad527ce3b4144148-V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429388" y="1285860"/>
            <a:ext cx="2051080" cy="2734775"/>
          </a:xfrm>
          <a:prstGeom prst="rect">
            <a:avLst/>
          </a:prstGeom>
        </p:spPr>
      </p:pic>
      <p:pic>
        <p:nvPicPr>
          <p:cNvPr id="13" name="Рисунок 12" descr="image-0-02-08-2dfe1466732292932b02113c8137bc7975f9993b1cef1217ad527ce3b4144148-V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14282" y="4357694"/>
            <a:ext cx="2732044" cy="2049033"/>
          </a:xfrm>
          <a:prstGeom prst="rect">
            <a:avLst/>
          </a:prstGeom>
        </p:spPr>
      </p:pic>
      <p:pic>
        <p:nvPicPr>
          <p:cNvPr id="14" name="Рисунок 13" descr="image-0-02-08-2dfe1466732292932b02113c8137bc7975f9993b1cef1217ad527ce3b4144148-V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500826" y="4214818"/>
            <a:ext cx="1785950" cy="2381268"/>
          </a:xfrm>
          <a:prstGeom prst="rect">
            <a:avLst/>
          </a:prstGeom>
        </p:spPr>
      </p:pic>
      <p:pic>
        <p:nvPicPr>
          <p:cNvPr id="15" name="Рисунок 14" descr="image-0-02-08-2dfe1466732292932b02113c8137bc7975f9993b1cef1217ad527ce3b4144148-V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3286116" y="4357694"/>
            <a:ext cx="2786082" cy="20895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78483_html_517d13e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81"/>
            <a:ext cx="9144000" cy="681163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02705" y="428604"/>
            <a:ext cx="824129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0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Проект «Такие интересные разные профессии»</a:t>
            </a:r>
            <a:endParaRPr kumimoji="0" lang="ru-RU" sz="30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928670"/>
            <a:ext cx="9144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Реализация проекта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Художественно – творческая деятельность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71463" indent="-271463" algn="just">
              <a:buFont typeface="Wingdings" pitchFamily="2" charset="2"/>
              <a:buChar char="Ø"/>
            </a:pPr>
            <a:endParaRPr lang="ru-RU" sz="2200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buFont typeface="Wingdings" pitchFamily="2" charset="2"/>
              <a:buChar char="ü"/>
            </a:pP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9" name="Рисунок 18" descr="image-0-02-08-2dfe1466732292932b02113c8137bc7975f9993b1cef1217ad527ce3b4144148-V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857356" y="2143116"/>
            <a:ext cx="5572164" cy="41791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4274336_stock-vector-future-care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14546" y="2214554"/>
            <a:ext cx="500066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внимание!!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hgfj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5776"/>
            <a:ext cx="9144000" cy="7143776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71604" y="428604"/>
            <a:ext cx="735811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Задачи проекта: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</a:rPr>
              <a:t>Для педагогов: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pPr lvl="0" algn="just">
              <a:buFont typeface="Wingdings" pitchFamily="2" charset="2"/>
              <a:buChar char="v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обеспечение реализации воспитательных, развивающих и обучающих задач через освоение детьми образовательных областей;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сбор, систематизация и обобщение теоретического, методического и практического материала по данной теме;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создание условий для самостоятельной и совместной со взрослыми деятельности детей в рамках реализуемого проекта;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создание интереса к теме у родителей и педагогов через использование электронных образовательных ресурсов в коррекционно-образовательном процессе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0"/>
            <a:ext cx="824129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0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Проект «Такие интересные разные профессии»</a:t>
            </a:r>
            <a:endParaRPr kumimoji="0" lang="ru-RU" sz="30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43174" y="4357694"/>
            <a:ext cx="62151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установление доброжелательных взаимоотношений педагогов, специалистов ДОУ и родителей в процессе разработки и реализации проекта;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hgfj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5776"/>
            <a:ext cx="9144000" cy="7143776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728" y="428604"/>
            <a:ext cx="7500991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Задачи проекта: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</a:rPr>
              <a:t>Для родителей: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pPr lvl="0" algn="just">
              <a:buFont typeface="Wingdings" pitchFamily="2" charset="2"/>
              <a:buChar char="v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привлечение к проблеме трудового воспитания детей, используя консультирование, стенды, презентации;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стимулирование творческой активности родителей  через участие в мероприятиях, выставках и досугах;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установление партнерских отношений родителей и педагогов в вопросах воспитания, обучения и коррекции детей.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0"/>
            <a:ext cx="824129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0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Проект «Такие интересные разные профессии»</a:t>
            </a:r>
            <a:endParaRPr kumimoji="0" lang="ru-RU" sz="30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hgfj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5776"/>
            <a:ext cx="9144000" cy="7143776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728" y="428604"/>
            <a:ext cx="7500991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Ожидаемые результаты по проекту: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Для детей: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уважительное и добросовестное отношение к труду, к людям разных профессий; осознание собственных интересов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расширить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у детей знания и представления о профессиях, в том числе и профессиях своих родителей (место работы родителей, значимость их труда; гордость и уважение к труду своих родителей);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пополнение лексики воспитанников;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Для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родителей: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осознанный интерес родителей к проблеме нравственного и трудового воспитания детей.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повышение психолого-педагогических компетенций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0"/>
            <a:ext cx="824129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0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Проект «Такие интересные разные профессии»</a:t>
            </a:r>
            <a:endParaRPr kumimoji="0" lang="ru-RU" sz="30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488" y="4572008"/>
            <a:ext cx="607223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Для педагога: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создание предметно-развивающей среды по теме проекта;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совместная работа с родителями по расширению знаний детей;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повышение уровня развития психолого-педагогической компетенции родителей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hgfj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5776"/>
            <a:ext cx="9144000" cy="7143776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728" y="428604"/>
            <a:ext cx="7500991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Работа по проекту предполагает разделение деятельности на три этапа: 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I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этап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(организационный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):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проведение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мониторинга (наблюдение, беседы), 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разработка и утверждение тематического плана,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подбор методического сопровождения, подготовка наглядного материала, 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Подбор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и систематизация дидактических, настольно-печатных, сюжетно-ролевых игр, атрибутов;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встречи с родителями воспитанников по сбору информации о  месте их работы, </a:t>
            </a:r>
          </a:p>
          <a:p>
            <a:pPr lvl="0">
              <a:buFont typeface="Wingdings" pitchFamily="2" charset="2"/>
              <a:buChar char="ü"/>
            </a:pP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0"/>
            <a:ext cx="824129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0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Проект «Такие интересные разные профессии»</a:t>
            </a:r>
            <a:endParaRPr kumimoji="0" lang="ru-RU" sz="30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4643446"/>
            <a:ext cx="61436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организация экскурсий, бесед с людьми различных профессий внутри дошкольного учреждения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hgfj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5776"/>
            <a:ext cx="9144000" cy="7143776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42976" y="142852"/>
            <a:ext cx="7786743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II этап (практический): </a:t>
            </a:r>
          </a:p>
          <a:p>
            <a:pPr marL="271463" indent="-271463" algn="just">
              <a:buFont typeface="Wingdings" pitchFamily="2" charset="2"/>
              <a:buChar char="Ø"/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организация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совместной и самостоятельной деятельности детей,  проведение бесед, , наблюдение за трудом взрослых, сюжетно-ролевых игр «Больница», «Парикмахерская», «Магазин» и др., дидактических, настольно-печатных игр.</a:t>
            </a:r>
          </a:p>
          <a:p>
            <a:pPr marL="271463" indent="-271463" algn="just">
              <a:buFont typeface="Wingdings" pitchFamily="2" charset="2"/>
              <a:buChar char="Ø"/>
            </a:pP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реализация тематического плана через посещение социальных структур (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экскурсия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на кухню, прачечную, в бухгалтерию, в мастерскую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портнихи и т.д.)</a:t>
            </a:r>
            <a:endParaRPr lang="ru-RU" sz="2200" dirty="0">
              <a:solidFill>
                <a:schemeClr val="tx2">
                  <a:lumMod val="75000"/>
                </a:schemeClr>
              </a:solidFill>
            </a:endParaRPr>
          </a:p>
          <a:p>
            <a:pPr marL="271463" indent="-271463" algn="just">
              <a:buFont typeface="Wingdings" pitchFamily="2" charset="2"/>
              <a:buChar char="Ø"/>
            </a:pP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 «погружение» воспитанников в реальные практические ситуации (посещение парикмахерской)</a:t>
            </a:r>
          </a:p>
          <a:p>
            <a:pPr marL="271463" indent="-271463" algn="just">
              <a:buFont typeface="Wingdings" pitchFamily="2" charset="2"/>
              <a:buChar char="Ø"/>
            </a:pP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привлечение родителей: Рассказы родителей детям о своих профессиях, беседы на тему «Кем быть?», составление фотоальбома «Профессии наших родителей»</a:t>
            </a:r>
          </a:p>
          <a:p>
            <a:pPr lvl="0">
              <a:buFont typeface="Wingdings" pitchFamily="2" charset="2"/>
              <a:buChar char="ü"/>
            </a:pP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-214338"/>
            <a:ext cx="824129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0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Проект «Такие интересные разные профессии»</a:t>
            </a:r>
            <a:endParaRPr kumimoji="0" lang="ru-RU" sz="30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43174" y="5000636"/>
            <a:ext cx="628654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Совместное с детьми сочинение рассказов «Кем я хочу стать»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Выполнение работ детей на заданную тему в рамках различных видов деятельности (лепка, аппликация, рисование и др.)</a:t>
            </a:r>
          </a:p>
          <a:p>
            <a:pPr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 </a:t>
            </a:r>
          </a:p>
          <a:p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hgfj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5776"/>
            <a:ext cx="9144000" cy="7143776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728" y="1000108"/>
            <a:ext cx="7500991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III этап (итоговый):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проведение повторного мониторинга,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анализ и обобщение опыта.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выставки детских работ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обобщение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материалов в виде презентации проекта</a:t>
            </a:r>
          </a:p>
          <a:p>
            <a:pPr marL="271463" indent="-271463" algn="just">
              <a:buFont typeface="Wingdings" pitchFamily="2" charset="2"/>
              <a:buChar char="Ø"/>
            </a:pPr>
            <a:endParaRPr lang="ru-RU" sz="2200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buFont typeface="Wingdings" pitchFamily="2" charset="2"/>
              <a:buChar char="ü"/>
            </a:pP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7482"/>
            <a:ext cx="824129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0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Проект «Такие интересные разные профессии»</a:t>
            </a:r>
            <a:endParaRPr kumimoji="0" lang="ru-RU" sz="30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1109</Words>
  <Application>Microsoft Office PowerPoint</Application>
  <PresentationFormat>Экран (4:3)</PresentationFormat>
  <Paragraphs>240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 шевченко</dc:creator>
  <cp:lastModifiedBy>ирина шевченко</cp:lastModifiedBy>
  <cp:revision>43</cp:revision>
  <dcterms:created xsi:type="dcterms:W3CDTF">2018-02-14T08:25:55Z</dcterms:created>
  <dcterms:modified xsi:type="dcterms:W3CDTF">2018-02-21T16:37:49Z</dcterms:modified>
</cp:coreProperties>
</file>