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0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8092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игр для развития фонематического слуха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с ОВЗ.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661248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4 этап и 5 этап: </a:t>
            </a:r>
            <a:r>
              <a:rPr lang="ru-RU" sz="2000" u="sng" dirty="0" smtClean="0"/>
              <a:t>Игры на дифференциацию слогов и фонем.</a:t>
            </a:r>
            <a:br>
              <a:rPr lang="ru-RU" sz="2000" u="sng" dirty="0" smtClean="0"/>
            </a:br>
            <a:endParaRPr lang="ru-RU" sz="2000" u="sng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87624" y="1916832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Чей звук?»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492896"/>
            <a:ext cx="238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«Посчитай и положи»</a:t>
            </a:r>
            <a:endParaRPr lang="ru-RU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436096" y="1988840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«Назови слоги по порядку»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14096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«Бабочки»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068960"/>
            <a:ext cx="356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«Хлопни, если услышишь звук У»</a:t>
            </a:r>
            <a:endParaRPr lang="ru-RU" dirty="0"/>
          </a:p>
        </p:txBody>
      </p:sp>
      <p:pic>
        <p:nvPicPr>
          <p:cNvPr id="14342" name="Picture 6" descr="https://sun9-50.userapi.com/PdNkn7Y5jRqpIJFBEStfSh6Jb0hLwtd60JmjOQ/9Wm_Z36fMJs.jpg"/>
          <p:cNvPicPr>
            <a:picLocks noChangeAspect="1" noChangeArrowheads="1"/>
          </p:cNvPicPr>
          <p:nvPr/>
        </p:nvPicPr>
        <p:blipFill>
          <a:blip r:embed="rId3" cstate="print"/>
          <a:srcRect l="23781" t="46728" r="21147" b="3207"/>
          <a:stretch>
            <a:fillRect/>
          </a:stretch>
        </p:blipFill>
        <p:spPr bwMode="auto">
          <a:xfrm>
            <a:off x="2987824" y="3717032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60840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6 этап:</a:t>
            </a:r>
            <a:r>
              <a:rPr lang="ru-RU" sz="2000" u="sng" dirty="0" smtClean="0"/>
              <a:t> Игры на развитие навыка  элементарного  языкового  анализа и синтеза слов.</a:t>
            </a:r>
            <a:endParaRPr lang="ru-RU" sz="2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2807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«ОТБЕЙ СЛОГИ МЯЧОМ»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5602" name="Picture 2" descr="https://thepresentation.ru/img/thumbs/608dd104ba68908f6d9e934748fde40a-800x.jpg"/>
          <p:cNvPicPr>
            <a:picLocks noChangeAspect="1" noChangeArrowheads="1"/>
          </p:cNvPicPr>
          <p:nvPr/>
        </p:nvPicPr>
        <p:blipFill>
          <a:blip r:embed="rId3" cstate="print"/>
          <a:srcRect l="16065" t="37320" r="29126" b="4721"/>
          <a:stretch>
            <a:fillRect/>
          </a:stretch>
        </p:blipFill>
        <p:spPr bwMode="auto">
          <a:xfrm>
            <a:off x="1115616" y="2348880"/>
            <a:ext cx="2160240" cy="17132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916832"/>
            <a:ext cx="19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«СХЕМА СЛОВА»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5604" name="Picture 4" descr="https://myslide.ru/documents_3/4f4a8c7c2899098e0dc60d87b8e513b0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348880"/>
            <a:ext cx="2304256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1916832"/>
            <a:ext cx="159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«ГУСЕНИЦА»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5606" name="Picture 6" descr="https://sv1.justclick.ru/media/content/sv1/%D0%93%D0%A3%D0%A1%D0%95%D0%9D%D0%98%D0%A7%D0%9A%D0%9022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141474" cy="1512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15569" y="4207021"/>
            <a:ext cx="350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 КАКОМ ВАГОНЕ ЕДЕТ ЗВУК?»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5608" name="Picture 8" descr="https://ds05.infourok.ru/uploads/ex/0bf9/00011d68-d11a5f4a/img2.jpg"/>
          <p:cNvPicPr>
            <a:picLocks noChangeAspect="1" noChangeArrowheads="1"/>
          </p:cNvPicPr>
          <p:nvPr/>
        </p:nvPicPr>
        <p:blipFill>
          <a:blip r:embed="rId6" cstate="print"/>
          <a:srcRect t="30769"/>
          <a:stretch>
            <a:fillRect/>
          </a:stretch>
        </p:blipFill>
        <p:spPr bwMode="auto">
          <a:xfrm>
            <a:off x="2987824" y="4581128"/>
            <a:ext cx="3122102" cy="145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loveforchildren.ru/wp-content/uploads/2017/05/310120161623.jpg"/>
          <p:cNvPicPr>
            <a:picLocks noChangeAspect="1" noChangeArrowheads="1"/>
          </p:cNvPicPr>
          <p:nvPr/>
        </p:nvPicPr>
        <p:blipFill>
          <a:blip r:embed="rId3" cstate="print"/>
          <a:srcRect l="27631"/>
          <a:stretch>
            <a:fillRect/>
          </a:stretch>
        </p:blipFill>
        <p:spPr bwMode="auto">
          <a:xfrm>
            <a:off x="3275856" y="980728"/>
            <a:ext cx="433772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Усвоение фонематической стороны речи зависит от: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19672" y="1844824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сохранного слуха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4048" y="1844824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Подготовленного артикуляционного аппарата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9672" y="3212976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хорошо слушать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15562" y="3251594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хорошо слышать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19672" y="4653136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Различать правильное и неправильное произношение звуков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860032" y="4653136"/>
            <a:ext cx="2520280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Контролировать собственное произношение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Фонематические процессы - это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933056"/>
            <a:ext cx="362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Фонематический слух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492896"/>
            <a:ext cx="472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Фонематическое восприятие</a:t>
            </a:r>
            <a:endParaRPr lang="ru-RU" sz="2800" b="1" dirty="0"/>
          </a:p>
        </p:txBody>
      </p:sp>
      <p:pic>
        <p:nvPicPr>
          <p:cNvPr id="21506" name="Picture 2" descr="https://ds05.infourok.ru/uploads/ex/0570/00098ed7-4f9f2888/img9.jpg"/>
          <p:cNvPicPr>
            <a:picLocks noChangeAspect="1" noChangeArrowheads="1"/>
          </p:cNvPicPr>
          <p:nvPr/>
        </p:nvPicPr>
        <p:blipFill>
          <a:blip r:embed="rId3" cstate="print"/>
          <a:srcRect l="28129" t="51124" r="30557" b="10199"/>
          <a:stretch>
            <a:fillRect/>
          </a:stretch>
        </p:blipFill>
        <p:spPr bwMode="auto">
          <a:xfrm>
            <a:off x="1187624" y="3573016"/>
            <a:ext cx="3096344" cy="217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Фонематический слух </a:t>
            </a:r>
            <a:br>
              <a:rPr lang="ru-RU" dirty="0" smtClean="0"/>
            </a:br>
            <a:r>
              <a:rPr lang="ru-RU" dirty="0" smtClean="0"/>
              <a:t>содержит две стадии развития: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первая </a:t>
            </a:r>
            <a:r>
              <a:rPr lang="ru-RU" sz="2400" dirty="0" smtClean="0"/>
              <a:t>- формирование способности различать гласные звуки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81128"/>
            <a:ext cx="2763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вторая </a:t>
            </a:r>
            <a:r>
              <a:rPr lang="ru-RU" sz="2400" dirty="0" smtClean="0"/>
              <a:t>– различать </a:t>
            </a:r>
          </a:p>
          <a:p>
            <a:r>
              <a:rPr lang="ru-RU" sz="2400" dirty="0" smtClean="0"/>
              <a:t>согласные звуки</a:t>
            </a:r>
            <a:endParaRPr lang="ru-RU" sz="2400" dirty="0"/>
          </a:p>
        </p:txBody>
      </p:sp>
      <p:pic>
        <p:nvPicPr>
          <p:cNvPr id="20482" name="Picture 2" descr="https://montessoriself.ru/wp-content/uploads/2014/07/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255" y="3068960"/>
            <a:ext cx="1533897" cy="1296144"/>
          </a:xfrm>
          <a:prstGeom prst="rect">
            <a:avLst/>
          </a:prstGeom>
          <a:noFill/>
        </p:spPr>
      </p:pic>
      <p:pic>
        <p:nvPicPr>
          <p:cNvPr id="20484" name="Picture 4" descr="https://proimg.ru/wp-content/uploads/2018/01/s120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348880"/>
            <a:ext cx="1255345" cy="1296144"/>
          </a:xfrm>
          <a:prstGeom prst="rect">
            <a:avLst/>
          </a:prstGeom>
          <a:noFill/>
        </p:spPr>
      </p:pic>
      <p:pic>
        <p:nvPicPr>
          <p:cNvPr id="20486" name="Picture 6" descr="https://cdn.thinglink.me/api/image/435971467784486914/1024/10/scaletowidth/0/0/1/1/false/true?wait=tr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365104"/>
            <a:ext cx="1128918" cy="1368152"/>
          </a:xfrm>
          <a:prstGeom prst="rect">
            <a:avLst/>
          </a:prstGeom>
          <a:noFill/>
        </p:spPr>
      </p:pic>
      <p:pic>
        <p:nvPicPr>
          <p:cNvPr id="20488" name="Picture 8" descr="https://klike.net/uploads/posts/2019-12/1575709728_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05064"/>
            <a:ext cx="1800200" cy="130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Фонематическое восприятие</a:t>
            </a:r>
            <a:br>
              <a:rPr lang="ru-RU" dirty="0" smtClean="0"/>
            </a:br>
            <a:r>
              <a:rPr lang="ru-RU" dirty="0" smtClean="0"/>
              <a:t>содержит четыре ступени формирования: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59632" y="3140968"/>
            <a:ext cx="64087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первая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овладение умением узнавать звук на фоне слова;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вторая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выделять первый и последний звук в слове;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определять последовательность, качество и количество звуков в слове;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четвёртая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определять место звука в слове по отношению к другим звукам.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Занятия не должны быть скучными уроками, а </a:t>
            </a:r>
            <a:r>
              <a:rPr lang="ru-RU" sz="3200" b="1" u="sng" dirty="0" smtClean="0">
                <a:solidFill>
                  <a:srgbClr val="FF0000"/>
                </a:solidFill>
              </a:rPr>
              <a:t>интересной игрой</a:t>
            </a:r>
            <a:r>
              <a:rPr lang="ru-RU" sz="3200" u="sng" dirty="0" smtClean="0">
                <a:solidFill>
                  <a:srgbClr val="FF0000"/>
                </a:solidFill>
              </a:rPr>
              <a:t>. 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mdoydetsad3.ru/wp-content/uploads/3/d/8/3d895368a01b0c978d287fc2ec8bb39b.jpg"/>
          <p:cNvPicPr>
            <a:picLocks noChangeAspect="1" noChangeArrowheads="1"/>
          </p:cNvPicPr>
          <p:nvPr/>
        </p:nvPicPr>
        <p:blipFill>
          <a:blip r:embed="rId3" cstate="print"/>
          <a:srcRect l="59062" t="29056" b="12313"/>
          <a:stretch>
            <a:fillRect/>
          </a:stretch>
        </p:blipFill>
        <p:spPr bwMode="auto">
          <a:xfrm>
            <a:off x="755576" y="2204864"/>
            <a:ext cx="3240360" cy="34805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198884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Коррекционную работу по развитию фонематического слуха нужно условно разделить на </a:t>
            </a:r>
            <a:r>
              <a:rPr lang="ru-RU" sz="2000" b="1" dirty="0" smtClean="0"/>
              <a:t>6 этапов:</a:t>
            </a:r>
            <a:endParaRPr lang="ru-RU" sz="20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51920" y="3068960"/>
            <a:ext cx="4248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узнавание неречевых звуков;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различение одинаковых слов, фраз,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звукомплексов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звуков по высоте, силе и тембру голоса;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различение слов, близких по звуковому составу;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дифференциация слогов;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дифференциация фонем;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развитие навыков звукового анализа.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1 этап:</a:t>
            </a:r>
            <a:r>
              <a:rPr lang="ru-RU" sz="2200" u="sng" dirty="0" smtClean="0"/>
              <a:t> Игры на развитие  способности узнавать и различать неречевые звуки. На развитие слухового внимания и слуховой памяти.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25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«Шумящие коробочки»</a:t>
            </a:r>
            <a:endParaRPr lang="ru-RU" dirty="0"/>
          </a:p>
        </p:txBody>
      </p:sp>
      <p:pic>
        <p:nvPicPr>
          <p:cNvPr id="17410" name="Picture 2" descr="https://konspekta.net/studopediaru/baza26/2519246168475.files/image001.jpg"/>
          <p:cNvPicPr>
            <a:picLocks noChangeAspect="1" noChangeArrowheads="1"/>
          </p:cNvPicPr>
          <p:nvPr/>
        </p:nvPicPr>
        <p:blipFill>
          <a:blip r:embed="rId3" cstate="print"/>
          <a:srcRect b="4306"/>
          <a:stretch>
            <a:fillRect/>
          </a:stretch>
        </p:blipFill>
        <p:spPr bwMode="auto">
          <a:xfrm>
            <a:off x="1115616" y="2420888"/>
            <a:ext cx="2088232" cy="14862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1988840"/>
            <a:ext cx="235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«Угадай, что делать»</a:t>
            </a:r>
            <a:endParaRPr lang="ru-RU" dirty="0"/>
          </a:p>
        </p:txBody>
      </p:sp>
      <p:pic>
        <p:nvPicPr>
          <p:cNvPr id="17412" name="Picture 4" descr="http://900igr.net/up/datas/108143/005.jpg"/>
          <p:cNvPicPr>
            <a:picLocks noChangeAspect="1" noChangeArrowheads="1"/>
          </p:cNvPicPr>
          <p:nvPr/>
        </p:nvPicPr>
        <p:blipFill>
          <a:blip r:embed="rId4" cstate="print"/>
          <a:srcRect l="48555" t="29509" r="16896" b="36876"/>
          <a:stretch>
            <a:fillRect/>
          </a:stretch>
        </p:blipFill>
        <p:spPr bwMode="auto">
          <a:xfrm>
            <a:off x="3779912" y="2492896"/>
            <a:ext cx="1874875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2060848"/>
            <a:ext cx="26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«Угадай, на чем играю»</a:t>
            </a:r>
            <a:endParaRPr lang="ru-RU" dirty="0"/>
          </a:p>
        </p:txBody>
      </p:sp>
      <p:pic>
        <p:nvPicPr>
          <p:cNvPr id="17414" name="Picture 6" descr="http://900igr.net/up/thumbs/167666/012.jpg"/>
          <p:cNvPicPr>
            <a:picLocks noChangeAspect="1" noChangeArrowheads="1"/>
          </p:cNvPicPr>
          <p:nvPr/>
        </p:nvPicPr>
        <p:blipFill>
          <a:blip r:embed="rId5" cstate="print"/>
          <a:srcRect l="11538" t="10390" r="7692" b="7990"/>
          <a:stretch>
            <a:fillRect/>
          </a:stretch>
        </p:blipFill>
        <p:spPr bwMode="auto">
          <a:xfrm>
            <a:off x="6300192" y="2510040"/>
            <a:ext cx="1800200" cy="13715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4005064"/>
            <a:ext cx="24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«Угадай, что делают» </a:t>
            </a:r>
            <a:endParaRPr lang="ru-RU" dirty="0"/>
          </a:p>
        </p:txBody>
      </p:sp>
      <p:pic>
        <p:nvPicPr>
          <p:cNvPr id="17416" name="Picture 8" descr="https://cf.ppt-online.org/files/slide/k/k0hibt7FO1HpvmDXTwCKUWIYfEdr4ugsRoB6l3/slide-4.jpg"/>
          <p:cNvPicPr>
            <a:picLocks noChangeAspect="1" noChangeArrowheads="1"/>
          </p:cNvPicPr>
          <p:nvPr/>
        </p:nvPicPr>
        <p:blipFill>
          <a:blip r:embed="rId6" cstate="print"/>
          <a:srcRect l="8580" t="14523" r="57957" b="56839"/>
          <a:stretch>
            <a:fillRect/>
          </a:stretch>
        </p:blipFill>
        <p:spPr bwMode="auto">
          <a:xfrm>
            <a:off x="971600" y="4437112"/>
            <a:ext cx="2232248" cy="14309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51920" y="4005064"/>
            <a:ext cx="180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«Колокольчик»</a:t>
            </a:r>
            <a:endParaRPr lang="ru-RU" dirty="0"/>
          </a:p>
        </p:txBody>
      </p:sp>
      <p:pic>
        <p:nvPicPr>
          <p:cNvPr id="17418" name="Picture 10" descr="https://www.maam.ru/upload/blogs/detsad-381948-1479840845.jpg"/>
          <p:cNvPicPr>
            <a:picLocks noChangeAspect="1" noChangeArrowheads="1"/>
          </p:cNvPicPr>
          <p:nvPr/>
        </p:nvPicPr>
        <p:blipFill>
          <a:blip r:embed="rId7" cstate="print"/>
          <a:srcRect t="23088" r="15502"/>
          <a:stretch>
            <a:fillRect/>
          </a:stretch>
        </p:blipFill>
        <p:spPr bwMode="auto">
          <a:xfrm>
            <a:off x="3707904" y="4365104"/>
            <a:ext cx="2232248" cy="152538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300192" y="4005064"/>
            <a:ext cx="183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«Тихо –громко» </a:t>
            </a:r>
            <a:endParaRPr lang="ru-RU" dirty="0"/>
          </a:p>
        </p:txBody>
      </p:sp>
      <p:pic>
        <p:nvPicPr>
          <p:cNvPr id="17422" name="Picture 14" descr="https://thumbs.dreamstime.com/b/%D0%B8-%D1%8E%D1%81%D1%82%D1%80%D0%B0%D1%86%D0%B8%D1%8F-%D0%BC%D0%B0-%D0%B5%D0%BD%D1%8C%D0%BA%D0%B8%D1%85-%D0%BF-%D1%8E%D1%88%D0%B5%D0%B2%D1%8B%D1%85-%D0%BC%D0%B5-%D0%B2%D0%B5%D0%B6%D0%BE%D0%B0%D1%82-%D0%B8%D0%B3%D1%80%D0%B0%D1%8F-%D0%BC%D1%83%D0%B7%D1%8B%D0%BA%D0%B0-%D1%8C%D0%BD%D1%8B%D0%B5-840365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365104"/>
            <a:ext cx="1960833" cy="159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2 этап:</a:t>
            </a:r>
            <a:r>
              <a:rPr lang="ru-RU" sz="2000" u="sng" dirty="0" smtClean="0"/>
              <a:t> Игры на развитие   способности различать одинаковые слова, </a:t>
            </a:r>
            <a:r>
              <a:rPr lang="ru-RU" sz="2000" u="sng" dirty="0" err="1" smtClean="0"/>
              <a:t>звукокомплексы</a:t>
            </a:r>
            <a:r>
              <a:rPr lang="ru-RU" sz="2000" u="sng" dirty="0" smtClean="0"/>
              <a:t> и звуки по высоте, силе и тембру голоса.</a:t>
            </a:r>
            <a:endParaRPr lang="ru-RU" sz="2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232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«Угадай, кто зовет?»</a:t>
            </a:r>
            <a:endParaRPr lang="ru-RU" dirty="0"/>
          </a:p>
        </p:txBody>
      </p:sp>
      <p:pic>
        <p:nvPicPr>
          <p:cNvPr id="16386" name="Picture 2" descr="http://images.myshared.ru/10/967176/slide_11.jpg"/>
          <p:cNvPicPr>
            <a:picLocks noChangeAspect="1" noChangeArrowheads="1"/>
          </p:cNvPicPr>
          <p:nvPr/>
        </p:nvPicPr>
        <p:blipFill>
          <a:blip r:embed="rId3" cstate="print"/>
          <a:srcRect l="29295" t="26460" r="7391" b="10541"/>
          <a:stretch>
            <a:fillRect/>
          </a:stretch>
        </p:blipFill>
        <p:spPr bwMode="auto">
          <a:xfrm>
            <a:off x="971600" y="2132856"/>
            <a:ext cx="2232248" cy="16658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70080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«Котенок»</a:t>
            </a:r>
            <a:endParaRPr lang="ru-RU" dirty="0"/>
          </a:p>
        </p:txBody>
      </p:sp>
      <p:pic>
        <p:nvPicPr>
          <p:cNvPr id="16388" name="Picture 4" descr="https://image.freepik.com/free-vector/kitten-is-near-and-far-illustration-of-opposites-near-and-far_71593-504.jpg"/>
          <p:cNvPicPr>
            <a:picLocks noChangeAspect="1" noChangeArrowheads="1"/>
          </p:cNvPicPr>
          <p:nvPr/>
        </p:nvPicPr>
        <p:blipFill>
          <a:blip r:embed="rId4" cstate="print"/>
          <a:srcRect l="12077" r="17880" b="25082"/>
          <a:stretch>
            <a:fillRect/>
          </a:stretch>
        </p:blipFill>
        <p:spPr bwMode="auto">
          <a:xfrm>
            <a:off x="3491880" y="2132856"/>
            <a:ext cx="2232248" cy="16934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28184" y="1700808"/>
            <a:ext cx="178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«Три медведя»</a:t>
            </a:r>
            <a:endParaRPr lang="ru-RU" dirty="0"/>
          </a:p>
        </p:txBody>
      </p:sp>
      <p:pic>
        <p:nvPicPr>
          <p:cNvPr id="16390" name="Picture 6" descr="https://ds04.infourok.ru/uploads/ex/0587/000cea4e-d63a0b1a/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2208245" cy="165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80" y="3933056"/>
            <a:ext cx="20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«Кто кого зовет?» </a:t>
            </a:r>
            <a:endParaRPr lang="ru-RU" dirty="0"/>
          </a:p>
        </p:txBody>
      </p:sp>
      <p:pic>
        <p:nvPicPr>
          <p:cNvPr id="16392" name="Picture 8" descr="https://1.bp.blogspot.com/-7gXiF5YewFs/X69_JdsVZpI/AAAAAAAABKM/0NDeuSxscFEs0GyYRHPUcB31CoQUHFz4gCLcBGAsYHQ/s960/%25D0%25BD%25D0%25B0%25D0%25B9%25D0%25BB%25D0%25B8%2B%25D0%25BC%25D0%25B0%25D0%25BC%25D1%2583.jpg"/>
          <p:cNvPicPr>
            <a:picLocks noChangeAspect="1" noChangeArrowheads="1"/>
          </p:cNvPicPr>
          <p:nvPr/>
        </p:nvPicPr>
        <p:blipFill>
          <a:blip r:embed="rId6" cstate="print"/>
          <a:srcRect t="15259"/>
          <a:stretch>
            <a:fillRect/>
          </a:stretch>
        </p:blipFill>
        <p:spPr bwMode="auto">
          <a:xfrm>
            <a:off x="1475656" y="4365104"/>
            <a:ext cx="2448272" cy="15560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32040" y="3933056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«Телефон»</a:t>
            </a:r>
            <a:endParaRPr lang="ru-RU" dirty="0"/>
          </a:p>
        </p:txBody>
      </p:sp>
      <p:pic>
        <p:nvPicPr>
          <p:cNvPr id="16394" name="Picture 10" descr="https://blog.dnevnik.hr/kutaktetevrticarke/slike/originals/pokvarenog_telefona.jpg"/>
          <p:cNvPicPr>
            <a:picLocks noChangeAspect="1" noChangeArrowheads="1"/>
          </p:cNvPicPr>
          <p:nvPr/>
        </p:nvPicPr>
        <p:blipFill>
          <a:blip r:embed="rId7" cstate="print"/>
          <a:srcRect t="12886"/>
          <a:stretch>
            <a:fillRect/>
          </a:stretch>
        </p:blipFill>
        <p:spPr bwMode="auto">
          <a:xfrm>
            <a:off x="4427984" y="4293096"/>
            <a:ext cx="2619513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736x/6b/3a/f0/6b3af0257a4a8437cd771c816a639c05--free-cliparts-flower-bor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3 этап:</a:t>
            </a:r>
            <a:r>
              <a:rPr lang="ru-RU" sz="2000" u="sng" dirty="0" smtClean="0"/>
              <a:t> Игры на различение слов, близких по звуковому составу.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2417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«Подскажи словечко»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916832"/>
            <a:ext cx="2736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 старшая сестра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Вяжет с самого у….(утра)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мне нужно очень колкой: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иначе шить … (иголкой)!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148064" y="1556792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«Подбери слово в рифму»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48064" y="1916832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Портфель я выронил из рук,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Такой большой на ветке... (жук)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собирали васильки,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головах у нас... (венки)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212976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 Найди ошибку и назови слово правильно»</a:t>
            </a:r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600" y="4149080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Писем мы не написали - тучку (ручку)целый день искали.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Доску на гору везём, будем строить новый ком.(дом)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716016" y="3284984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«Какой звук пропал в слове?»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716016" y="3933056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Своей младшей дочке Тосе заплетает мама ... осы.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 роет старый к... от, под землёю он живёт.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373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Усвоение фонематической стороны речи зависит от:  </vt:lpstr>
      <vt:lpstr>Фонематические процессы - это</vt:lpstr>
      <vt:lpstr>Фонематический слух  содержит две стадии развития:</vt:lpstr>
      <vt:lpstr>Фонематическое восприятие содержит четыре ступени формирования:</vt:lpstr>
      <vt:lpstr>Занятия не должны быть скучными уроками, а интересной игрой. </vt:lpstr>
      <vt:lpstr>1 этап: Игры на развитие  способности узнавать и различать неречевые звуки. На развитие слухового внимания и слуховой памяти. </vt:lpstr>
      <vt:lpstr>2 этап: Игры на развитие   способности различать одинаковые слова, звукокомплексы и звуки по высоте, силе и тембру голоса.</vt:lpstr>
      <vt:lpstr>3 этап: Игры на различение слов, близких по звуковому составу. </vt:lpstr>
      <vt:lpstr>4 этап и 5 этап: Игры на дифференциацию слогов и фонем. </vt:lpstr>
      <vt:lpstr>6 этап: Игры на развитие навыка  элементарного  языкового  анализа и синтеза слов.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«Детский сад комбинированного вида № 5» города Миньяра Ашинского района Челябинской области </dc:title>
  <dc:creator>user</dc:creator>
  <cp:lastModifiedBy>1</cp:lastModifiedBy>
  <cp:revision>20</cp:revision>
  <dcterms:created xsi:type="dcterms:W3CDTF">2021-10-09T06:55:37Z</dcterms:created>
  <dcterms:modified xsi:type="dcterms:W3CDTF">2021-10-24T16:28:12Z</dcterms:modified>
</cp:coreProperties>
</file>