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28E6E9-C012-4314-AAFF-DD31EDAB0B5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9212CF-605A-4043-BCAF-036CB1512E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96752"/>
            <a:ext cx="8458200" cy="19442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РЕЧЕВОЙ УГОЛОК В ДЕТСКОМ САДУ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5"/>
            <a:ext cx="91440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9"/>
            <a:ext cx="8686800" cy="4739357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1. Картинки по лексическим темам (альбомы).</a:t>
            </a:r>
          </a:p>
          <a:p>
            <a:r>
              <a:rPr lang="ru-RU" sz="1600" b="1" dirty="0" smtClean="0"/>
              <a:t>2. Каталог игр:</a:t>
            </a:r>
          </a:p>
          <a:p>
            <a:r>
              <a:rPr lang="ru-RU" sz="1600" b="1" dirty="0" smtClean="0"/>
              <a:t>а) по звуковой культуре речи; </a:t>
            </a:r>
          </a:p>
          <a:p>
            <a:r>
              <a:rPr lang="ru-RU" sz="1600" b="1" dirty="0" smtClean="0"/>
              <a:t>б) упражнений артикуляционной гимнастики; </a:t>
            </a:r>
          </a:p>
          <a:p>
            <a:r>
              <a:rPr lang="ru-RU" sz="1600" b="1" dirty="0" smtClean="0"/>
              <a:t>в) упражнений дыхательной гимнастики; </a:t>
            </a:r>
          </a:p>
          <a:p>
            <a:r>
              <a:rPr lang="ru-RU" sz="1600" b="1" dirty="0" smtClean="0"/>
              <a:t>г) пальчиковой гимнастике.</a:t>
            </a:r>
          </a:p>
          <a:p>
            <a:r>
              <a:rPr lang="ru-RU" sz="1600" b="1" dirty="0" smtClean="0"/>
              <a:t>3. Художественные произведения по программе и др.</a:t>
            </a:r>
          </a:p>
          <a:p>
            <a:r>
              <a:rPr lang="ru-RU" sz="1600" b="1" dirty="0" smtClean="0"/>
              <a:t>4. Словесные дидактические игры.</a:t>
            </a:r>
          </a:p>
          <a:p>
            <a:r>
              <a:rPr lang="ru-RU" sz="1600" b="1" dirty="0" smtClean="0"/>
              <a:t>5. Чистоговорки, стихи, потешки, поговорки, приговорки.</a:t>
            </a:r>
          </a:p>
          <a:p>
            <a:r>
              <a:rPr lang="ru-RU" sz="1600" b="1" dirty="0" smtClean="0"/>
              <a:t>6. Предметные и сюжетные картинки для составления описательных рассказов.</a:t>
            </a:r>
          </a:p>
          <a:p>
            <a:r>
              <a:rPr lang="ru-RU" sz="1600" b="1" dirty="0" smtClean="0"/>
              <a:t>7. Различные виды театров.</a:t>
            </a:r>
          </a:p>
          <a:p>
            <a:r>
              <a:rPr lang="ru-RU" sz="1600" b="1" dirty="0" smtClean="0"/>
              <a:t>8. Картинки: </a:t>
            </a:r>
          </a:p>
          <a:p>
            <a:r>
              <a:rPr lang="ru-RU" sz="1600" b="1" dirty="0" smtClean="0"/>
              <a:t>а) с изображением характерных особенностей времен года; </a:t>
            </a:r>
          </a:p>
          <a:p>
            <a:r>
              <a:rPr lang="ru-RU" sz="1600" b="1" dirty="0" smtClean="0"/>
              <a:t>б) предметами домашнего обихода; </a:t>
            </a:r>
          </a:p>
          <a:p>
            <a:r>
              <a:rPr lang="ru-RU" sz="1600" b="1" dirty="0" smtClean="0"/>
              <a:t>в) деталями предметов; </a:t>
            </a:r>
          </a:p>
          <a:p>
            <a:r>
              <a:rPr lang="ru-RU" sz="1600" b="1" dirty="0" smtClean="0"/>
              <a:t>г) с изображением труда взрослых (повар готовит, няня убирает, мама шьет); </a:t>
            </a:r>
          </a:p>
          <a:p>
            <a:r>
              <a:rPr lang="ru-RU" sz="1600" b="1" dirty="0" smtClean="0"/>
              <a:t>д) с изображением размера, цвета, качества предметов; </a:t>
            </a:r>
          </a:p>
          <a:p>
            <a:r>
              <a:rPr lang="ru-RU" sz="1600" b="1" dirty="0" smtClean="0"/>
              <a:t>е) с изображением действий (ложится спать, садится, одевается, гуляет, подметает, моет, гладит т.д.).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821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3"/>
            <a:ext cx="8686800" cy="792088"/>
          </a:xfrm>
        </p:spPr>
        <p:txBody>
          <a:bodyPr/>
          <a:lstStyle/>
          <a:p>
            <a:pPr algn="ctr"/>
            <a:r>
              <a:rPr lang="ru-RU" dirty="0" smtClean="0"/>
              <a:t>СРЕДНЯЯ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9"/>
            <a:ext cx="8686800" cy="5099397"/>
          </a:xfrm>
        </p:spPr>
        <p:txBody>
          <a:bodyPr>
            <a:noAutofit/>
          </a:bodyPr>
          <a:lstStyle/>
          <a:p>
            <a:r>
              <a:rPr lang="ru-RU" sz="1400" b="1" dirty="0"/>
              <a:t>1. Картинки по лексическим темам.</a:t>
            </a:r>
          </a:p>
          <a:p>
            <a:r>
              <a:rPr lang="ru-RU" sz="1400" b="1" dirty="0"/>
              <a:t>2. Каталог игр: </a:t>
            </a:r>
          </a:p>
          <a:p>
            <a:r>
              <a:rPr lang="ru-RU" sz="1400" b="1" dirty="0"/>
              <a:t>а) по звуковой культуре речи; </a:t>
            </a:r>
          </a:p>
          <a:p>
            <a:r>
              <a:rPr lang="ru-RU" sz="1400" b="1" dirty="0"/>
              <a:t>б) упражнений артикуляционной гимнастики; </a:t>
            </a:r>
          </a:p>
          <a:p>
            <a:r>
              <a:rPr lang="ru-RU" sz="1400" b="1" dirty="0"/>
              <a:t>в) упражнений дыхательной гимнастики; </a:t>
            </a:r>
          </a:p>
          <a:p>
            <a:r>
              <a:rPr lang="ru-RU" sz="1400" b="1" dirty="0"/>
              <a:t>г) пальчиковой гимнастике.</a:t>
            </a:r>
          </a:p>
          <a:p>
            <a:r>
              <a:rPr lang="ru-RU" sz="1400" b="1" dirty="0"/>
              <a:t>3. Художественные произведения по программе и др.</a:t>
            </a:r>
          </a:p>
          <a:p>
            <a:r>
              <a:rPr lang="ru-RU" sz="1400" b="1" dirty="0"/>
              <a:t>4. Словесные дидактические игры.</a:t>
            </a:r>
          </a:p>
          <a:p>
            <a:r>
              <a:rPr lang="ru-RU" sz="1400" b="1" dirty="0"/>
              <a:t>5. Чистоговорки, стихи, потешки, поговорки, приговорки.</a:t>
            </a:r>
          </a:p>
          <a:p>
            <a:r>
              <a:rPr lang="ru-RU" sz="1400" b="1" dirty="0"/>
              <a:t>6. Предметные и сюжетные картинки для составления описательных рассказов.</a:t>
            </a:r>
          </a:p>
          <a:p>
            <a:r>
              <a:rPr lang="ru-RU" sz="1400" b="1" dirty="0"/>
              <a:t>7. Различные виды театров.</a:t>
            </a:r>
          </a:p>
          <a:p>
            <a:r>
              <a:rPr lang="ru-RU" sz="1400" b="1" dirty="0"/>
              <a:t>8. Картинки: </a:t>
            </a:r>
          </a:p>
          <a:p>
            <a:r>
              <a:rPr lang="ru-RU" sz="1400" b="1" dirty="0"/>
              <a:t>а) с изображением явлений природы; </a:t>
            </a:r>
          </a:p>
          <a:p>
            <a:r>
              <a:rPr lang="ru-RU" sz="1400" b="1" dirty="0"/>
              <a:t>б) предметами домашнего обихода; </a:t>
            </a:r>
          </a:p>
          <a:p>
            <a:r>
              <a:rPr lang="ru-RU" sz="1400" b="1" dirty="0"/>
              <a:t>в) основными частями предметов; </a:t>
            </a:r>
          </a:p>
          <a:p>
            <a:r>
              <a:rPr lang="ru-RU" sz="1400" b="1" dirty="0"/>
              <a:t>г) изображением труда взрослых (повар готовит, няня убирает, мама шьет); </a:t>
            </a:r>
          </a:p>
          <a:p>
            <a:r>
              <a:rPr lang="ru-RU" sz="1400" b="1" dirty="0"/>
              <a:t>д) с изображением размера, цвета, качества предметов (красный т.д., чистый-грязный, сладкий-горький, большой-маленький т.д.); </a:t>
            </a:r>
          </a:p>
          <a:p>
            <a:r>
              <a:rPr lang="ru-RU" sz="1400" b="1" dirty="0"/>
              <a:t>е) с изображением действий (ложится спать, садится, одевается, гуляет, подметает, моет, гладит т.д.). </a:t>
            </a:r>
          </a:p>
          <a:p>
            <a:r>
              <a:rPr lang="ru-RU" sz="1400" b="1" dirty="0"/>
              <a:t>ё) с изображением предметов во множественном числе (один стол – много столов, одна кукла – много кукол); </a:t>
            </a:r>
          </a:p>
          <a:p>
            <a:r>
              <a:rPr lang="ru-RU" sz="1400" b="1" dirty="0"/>
              <a:t>ж) для согласования существительных с числительными (1-а груша, 2-е груши, 5 груш)</a:t>
            </a:r>
          </a:p>
          <a:p>
            <a:r>
              <a:rPr lang="ru-RU" sz="1400" b="1" dirty="0"/>
              <a:t>9. Зеркало или индивидуальные зеркала.</a:t>
            </a:r>
          </a:p>
        </p:txBody>
      </p:sp>
    </p:spTree>
    <p:extLst>
      <p:ext uri="{BB962C8B-B14F-4D97-AF65-F5344CB8AC3E}">
        <p14:creationId xmlns:p14="http://schemas.microsoft.com/office/powerpoint/2010/main" val="28341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СТАРШАЯ  и подготовительная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/>
              <a:t>1. Картинки по лексическим темам.</a:t>
            </a:r>
          </a:p>
          <a:p>
            <a:r>
              <a:rPr lang="ru-RU" sz="3500" b="1" dirty="0"/>
              <a:t>2. Каталог игр: </a:t>
            </a:r>
          </a:p>
          <a:p>
            <a:r>
              <a:rPr lang="ru-RU" sz="3500" b="1" dirty="0"/>
              <a:t>а) по звуковой культуре речи;</a:t>
            </a:r>
          </a:p>
          <a:p>
            <a:r>
              <a:rPr lang="ru-RU" sz="3500" b="1" dirty="0"/>
              <a:t>б) упражнений артикуляционной гимнастики;</a:t>
            </a:r>
          </a:p>
          <a:p>
            <a:r>
              <a:rPr lang="ru-RU" sz="3500" b="1" dirty="0"/>
              <a:t>в) упражнений дыхательной гимнастики;</a:t>
            </a:r>
          </a:p>
          <a:p>
            <a:r>
              <a:rPr lang="ru-RU" sz="3500" b="1" dirty="0"/>
              <a:t>г) пальчиковой гимнастике; </a:t>
            </a:r>
          </a:p>
          <a:p>
            <a:r>
              <a:rPr lang="ru-RU" sz="3500" b="1" dirty="0"/>
              <a:t>д) игр на развитие фонематического слуха (цветовые обозначения звуков).</a:t>
            </a:r>
          </a:p>
          <a:p>
            <a:r>
              <a:rPr lang="ru-RU" sz="3500" b="1" dirty="0"/>
              <a:t>3. Художественные произведения по программе и др.</a:t>
            </a:r>
          </a:p>
          <a:p>
            <a:r>
              <a:rPr lang="ru-RU" sz="3500" b="1" dirty="0"/>
              <a:t>4. Словесные дидактические игры.</a:t>
            </a:r>
          </a:p>
          <a:p>
            <a:r>
              <a:rPr lang="ru-RU" sz="3500" b="1" dirty="0"/>
              <a:t>5. Чистоговорки, стихи, потешки, поговорки, приговорки.</a:t>
            </a:r>
          </a:p>
          <a:p>
            <a:r>
              <a:rPr lang="ru-RU" sz="3500" b="1" dirty="0"/>
              <a:t>6. Предметные, сюжетные картинки, серии сюжетных картин для составления рассказов.</a:t>
            </a:r>
          </a:p>
          <a:p>
            <a:r>
              <a:rPr lang="ru-RU" sz="3500" b="1" dirty="0"/>
              <a:t>7. Картинки: </a:t>
            </a:r>
          </a:p>
          <a:p>
            <a:r>
              <a:rPr lang="ru-RU" sz="3500" b="1" dirty="0"/>
              <a:t>а) с изображением явлений природы; </a:t>
            </a:r>
          </a:p>
          <a:p>
            <a:r>
              <a:rPr lang="ru-RU" sz="3500" b="1" dirty="0"/>
              <a:t>б) картинки с изображением профессий (каменщик, маляр, плотник, животновод, сельхоз работники, закройщик, швея, военный, врач, учитель; </a:t>
            </a:r>
          </a:p>
          <a:p>
            <a:r>
              <a:rPr lang="ru-RU" sz="3500" b="1" dirty="0"/>
              <a:t>в) основными частями транспорта (кабина, руль, окна, двери, колеса); </a:t>
            </a:r>
          </a:p>
          <a:p>
            <a:r>
              <a:rPr lang="ru-RU" sz="3500" b="1" dirty="0"/>
              <a:t>г) с изображением техники специального назначения (подъемный кран, экскаватор, трактор, панелевоз, снегоуборочная машина), электротехника (пылесос, овощерезка, электрическая мясорубка, миксер); </a:t>
            </a:r>
          </a:p>
          <a:p>
            <a:r>
              <a:rPr lang="ru-RU" sz="3500" b="1" dirty="0"/>
              <a:t>д) с четко выраженными признаками предметов (светлый, темный, сладкий, кислый, горький, звонкий, чистый, грязный, прочный, хрупкий, большой и т.д.); </a:t>
            </a:r>
          </a:p>
          <a:p>
            <a:r>
              <a:rPr lang="ru-RU" sz="3500" b="1" dirty="0"/>
              <a:t>е) с изображением действий (ложится спать, садится, одевается, гуляет, подметает, моет, гладит т.д.); </a:t>
            </a:r>
          </a:p>
          <a:p>
            <a:r>
              <a:rPr lang="ru-RU" sz="3500" b="1" dirty="0"/>
              <a:t>ж) с изображением синонимов; </a:t>
            </a:r>
          </a:p>
          <a:p>
            <a:r>
              <a:rPr lang="ru-RU" sz="3500" b="1" dirty="0"/>
              <a:t>з) с изображением животных во множественном числе; </a:t>
            </a:r>
          </a:p>
          <a:p>
            <a:r>
              <a:rPr lang="ru-RU" sz="3500" b="1" dirty="0"/>
              <a:t>и) с изображением предметов во множественном числе (1-а груша, 2-е груши, 5 груш);</a:t>
            </a:r>
          </a:p>
          <a:p>
            <a:r>
              <a:rPr lang="ru-RU" sz="3500" b="1" dirty="0"/>
              <a:t>к) с изображением несклоняемых существительных (кофе, пальто, пианино, какао)</a:t>
            </a:r>
          </a:p>
          <a:p>
            <a:r>
              <a:rPr lang="ru-RU" sz="3500" b="1" dirty="0"/>
              <a:t>8. Зеркало или индивидуальные зеркала.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7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effectLst/>
              </a:rPr>
              <a:t>Наполняемость коррекционного уголка должна осуществляться по разделам: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 артикуляционная </a:t>
            </a:r>
            <a:r>
              <a:rPr lang="ru-RU" b="1" dirty="0"/>
              <a:t>гимнастика (моторика</a:t>
            </a:r>
            <a:r>
              <a:rPr lang="ru-RU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</a:t>
            </a:r>
            <a:r>
              <a:rPr lang="ru-RU" b="1" dirty="0"/>
              <a:t> мелкая </a:t>
            </a:r>
            <a:r>
              <a:rPr lang="ru-RU" b="1" dirty="0" smtClean="0"/>
              <a:t>моторика</a:t>
            </a:r>
            <a:endParaRPr lang="ru-RU" b="1" dirty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речевое дыхание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высшие </a:t>
            </a:r>
            <a:r>
              <a:rPr lang="ru-RU" b="1" dirty="0"/>
              <a:t>психические </a:t>
            </a:r>
            <a:r>
              <a:rPr lang="ru-RU" b="1" dirty="0" smtClean="0"/>
              <a:t>функции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фонематический слух</a:t>
            </a:r>
            <a:endParaRPr lang="ru-RU" b="1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 </a:t>
            </a:r>
            <a:r>
              <a:rPr lang="ru-RU" b="1" dirty="0" smtClean="0"/>
              <a:t>звукопроизношение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звукоподражание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лексика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грамматический </a:t>
            </a:r>
            <a:r>
              <a:rPr lang="ru-RU" b="1" dirty="0"/>
              <a:t>строй </a:t>
            </a:r>
            <a:r>
              <a:rPr lang="ru-RU" b="1" dirty="0" smtClean="0"/>
              <a:t>речи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связная речь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грамота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автоматизация </a:t>
            </a:r>
            <a:r>
              <a:rPr lang="ru-RU" b="1" dirty="0"/>
              <a:t>звуков</a:t>
            </a:r>
          </a:p>
        </p:txBody>
      </p:sp>
    </p:spTree>
    <p:extLst>
      <p:ext uri="{BB962C8B-B14F-4D97-AF65-F5344CB8AC3E}">
        <p14:creationId xmlns:p14="http://schemas.microsoft.com/office/powerpoint/2010/main" val="15673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Музыкальные книжки (с голосами животных, </a:t>
            </a:r>
            <a:r>
              <a:rPr lang="ru-RU" dirty="0" smtClean="0"/>
              <a:t>песенками </a:t>
            </a:r>
            <a:r>
              <a:rPr lang="ru-RU" dirty="0"/>
              <a:t>сказочных героев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3888432" cy="3567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4048" y="2636912"/>
            <a:ext cx="36724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/>
              <a:t> </a:t>
            </a:r>
            <a:r>
              <a:rPr lang="ru-RU" sz="1900" b="1" dirty="0"/>
              <a:t>Наборы картинок для </a:t>
            </a:r>
            <a:r>
              <a:rPr lang="ru-RU" sz="1900" b="1" dirty="0" smtClean="0"/>
              <a:t>группировки: </a:t>
            </a:r>
            <a:r>
              <a:rPr lang="ru-RU" sz="1900" b="1" dirty="0"/>
              <a:t>домашние животные, дикие животные, животные с детёнышами, </a:t>
            </a:r>
            <a:r>
              <a:rPr lang="ru-RU" sz="1900" b="1" dirty="0" smtClean="0"/>
              <a:t>птицы</a:t>
            </a:r>
            <a:r>
              <a:rPr lang="ru-RU" sz="1900" b="1" dirty="0"/>
              <a:t> </a:t>
            </a:r>
            <a:r>
              <a:rPr lang="ru-RU" sz="1900" b="1" dirty="0" smtClean="0"/>
              <a:t>и т.д.</a:t>
            </a:r>
          </a:p>
          <a:p>
            <a:r>
              <a:rPr lang="ru-RU" sz="1900" b="1" dirty="0"/>
              <a:t>игрушка – "одушевленный персонаж”, который помогает решать такие важные коррекционные задачи, как преодоление неуверенности, стеснительность, достижение эмоциональной устойчивости, саморегуляции, вызывать у детей речевой интерес, побуждать к речевой активности.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" y="3789040"/>
            <a:ext cx="4948416" cy="2847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888432" cy="28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Различные виды театров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Материал обновляется еженедельно в зависимости от лексической темы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4804400" cy="3063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8655" y="3160422"/>
            <a:ext cx="3063240" cy="38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Книги с твердыми </a:t>
            </a:r>
            <a:r>
              <a:rPr lang="ru-RU" sz="2000" b="1" dirty="0" smtClean="0"/>
              <a:t>листами</a:t>
            </a:r>
          </a:p>
          <a:p>
            <a:r>
              <a:rPr lang="ru-RU" sz="2000" b="1" dirty="0"/>
              <a:t>Сюжетные картинки по сказкам, программным произведениям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Картинки по </a:t>
            </a:r>
            <a:r>
              <a:rPr lang="ru-RU" sz="2000" b="1" dirty="0"/>
              <a:t>лексическим </a:t>
            </a:r>
            <a:r>
              <a:rPr lang="ru-RU" sz="2000" b="1" dirty="0" smtClean="0"/>
              <a:t>темам</a:t>
            </a:r>
            <a:r>
              <a:rPr lang="ru-RU" sz="2000" b="1" dirty="0"/>
              <a:t>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032448" cy="3423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9856" y="2821624"/>
            <a:ext cx="3423280" cy="39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младшая(коррекция)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Каталог игр: </a:t>
            </a:r>
          </a:p>
          <a:p>
            <a:pPr marL="0" indent="0">
              <a:buNone/>
            </a:pPr>
            <a:r>
              <a:rPr lang="ru-RU" sz="2000" b="1" dirty="0"/>
              <a:t>а</a:t>
            </a:r>
            <a:r>
              <a:rPr lang="ru-RU" sz="2000" b="1" dirty="0" smtClean="0"/>
              <a:t>) </a:t>
            </a:r>
            <a:r>
              <a:rPr lang="ru-RU" sz="2000" b="1" dirty="0"/>
              <a:t>упражнений артикуляционной гимнастики; </a:t>
            </a:r>
          </a:p>
          <a:p>
            <a:pPr marL="0" indent="0">
              <a:buNone/>
            </a:pPr>
            <a:r>
              <a:rPr lang="ru-RU" sz="2000" b="1" dirty="0"/>
              <a:t>б</a:t>
            </a:r>
            <a:r>
              <a:rPr lang="ru-RU" sz="2000" b="1" dirty="0" smtClean="0"/>
              <a:t>) по звуковой культуре речи; </a:t>
            </a:r>
          </a:p>
          <a:p>
            <a:pPr marL="0" indent="0">
              <a:buNone/>
            </a:pPr>
            <a:r>
              <a:rPr lang="ru-RU" sz="2000" b="1" dirty="0" smtClean="0"/>
              <a:t>в</a:t>
            </a:r>
            <a:r>
              <a:rPr lang="ru-RU" sz="2000" b="1" dirty="0"/>
              <a:t>) упражнений дыхательной гимнастики; </a:t>
            </a:r>
          </a:p>
          <a:p>
            <a:pPr marL="0" indent="0">
              <a:buNone/>
            </a:pPr>
            <a:r>
              <a:rPr lang="ru-RU" sz="2000" b="1" dirty="0"/>
              <a:t>г) пальчиковой гимнастике</a:t>
            </a:r>
            <a:r>
              <a:rPr lang="ru-RU" sz="20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/>
              <a:t>Чистоговорки, стихи, потешки, поговорки, приговорки.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4392488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Различные виды театров.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492896"/>
            <a:ext cx="4228336" cy="3999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7290" y="2633670"/>
            <a:ext cx="3999344" cy="37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ПРИНЦИПЫ ОРГАНИЗАЦИИ РЕЧЕВЫХ УГОЛКОВ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Присутствие игрового персонажа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Наполняемость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Разнообразие  материала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Соответствие возрасту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Доступность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Системность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Эстетичность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Периодичность обновления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Картинки и материал по разным лексическим темам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384376" cy="3855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4948416" cy="38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 Картинки: </a:t>
            </a:r>
          </a:p>
          <a:p>
            <a:pPr marL="0" indent="0">
              <a:buNone/>
            </a:pPr>
            <a:r>
              <a:rPr lang="ru-RU" sz="1800" b="1" dirty="0"/>
              <a:t>а) с изображением явлений природы; </a:t>
            </a:r>
          </a:p>
          <a:p>
            <a:pPr marL="0" indent="0">
              <a:buNone/>
            </a:pPr>
            <a:r>
              <a:rPr lang="ru-RU" sz="1800" b="1" dirty="0"/>
              <a:t>б) предметами домашнего обихода; </a:t>
            </a:r>
          </a:p>
          <a:p>
            <a:pPr marL="0" indent="0">
              <a:buNone/>
            </a:pPr>
            <a:r>
              <a:rPr lang="ru-RU" sz="1800" b="1" dirty="0"/>
              <a:t>в) основными частями </a:t>
            </a:r>
            <a:r>
              <a:rPr lang="ru-RU" sz="1800" b="1" dirty="0" smtClean="0"/>
              <a:t>предметов</a:t>
            </a:r>
          </a:p>
          <a:p>
            <a:r>
              <a:rPr lang="ru-RU" sz="1800" b="1" dirty="0"/>
              <a:t>Каталог игр: </a:t>
            </a:r>
          </a:p>
          <a:p>
            <a:pPr marL="0" indent="0">
              <a:buNone/>
            </a:pPr>
            <a:r>
              <a:rPr lang="ru-RU" sz="1800" b="1" dirty="0"/>
              <a:t>а) по звуковой культуре речи;</a:t>
            </a:r>
          </a:p>
          <a:p>
            <a:pPr marL="0" indent="0">
              <a:buNone/>
            </a:pPr>
            <a:r>
              <a:rPr lang="ru-RU" sz="1800" b="1" dirty="0"/>
              <a:t>б) упражнений артикуляционной гимнастики;</a:t>
            </a:r>
          </a:p>
          <a:p>
            <a:pPr marL="0" indent="0">
              <a:buNone/>
            </a:pPr>
            <a:r>
              <a:rPr lang="ru-RU" sz="1800" b="1" dirty="0"/>
              <a:t>в) упражнений дыхательной гимнастики;</a:t>
            </a:r>
          </a:p>
          <a:p>
            <a:pPr marL="0" indent="0">
              <a:buNone/>
            </a:pPr>
            <a:r>
              <a:rPr lang="ru-RU" sz="1800" b="1" dirty="0"/>
              <a:t>г) пальчиковой гимнастике; </a:t>
            </a:r>
          </a:p>
          <a:p>
            <a:pPr marL="0" indent="0">
              <a:buNone/>
            </a:pPr>
            <a:r>
              <a:rPr lang="ru-RU" sz="1800" b="1" dirty="0"/>
              <a:t>д) игр на развитие фонематического слуха 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4012312" cy="2647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401231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 Картинки: </a:t>
            </a:r>
          </a:p>
          <a:p>
            <a:pPr marL="0" indent="0">
              <a:buNone/>
            </a:pPr>
            <a:r>
              <a:rPr lang="ru-RU" sz="2000" b="1" dirty="0"/>
              <a:t>а) с изображением явлений природы;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б</a:t>
            </a:r>
            <a:r>
              <a:rPr lang="ru-RU" sz="2000" b="1" dirty="0" smtClean="0"/>
              <a:t>) </a:t>
            </a:r>
            <a:r>
              <a:rPr lang="ru-RU" sz="2000" b="1" dirty="0"/>
              <a:t>с изображением техники специального назначения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532" y="2960948"/>
            <a:ext cx="3456384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58"/>
            <a:ext cx="4084320" cy="34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 smtClean="0"/>
              <a:t>Игры: 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а) по звуковой культуре речи;</a:t>
            </a:r>
          </a:p>
          <a:p>
            <a:pPr marL="0" indent="0">
              <a:buNone/>
            </a:pPr>
            <a:r>
              <a:rPr lang="ru-RU" sz="2000" b="1" dirty="0"/>
              <a:t>б) упражнений артикуляционной гимнастики</a:t>
            </a:r>
            <a:r>
              <a:rPr lang="ru-RU" sz="2000" b="1" dirty="0" smtClean="0"/>
              <a:t>;</a:t>
            </a:r>
          </a:p>
          <a:p>
            <a:pPr marL="0" indent="0">
              <a:buNone/>
            </a:pPr>
            <a:r>
              <a:rPr lang="ru-RU" sz="2000" b="1" dirty="0"/>
              <a:t>в</a:t>
            </a:r>
            <a:r>
              <a:rPr lang="ru-RU" sz="2000" b="1" dirty="0" smtClean="0"/>
              <a:t>) игры </a:t>
            </a:r>
            <a:r>
              <a:rPr lang="ru-RU" sz="2000" b="1" dirty="0"/>
              <a:t>на развитие фонематического слуха (цветовые обозначения звуков).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104456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403244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Предметные, сюжетные картинки, серии сюжетных картин для составления рассказов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Портреты </a:t>
            </a:r>
            <a:r>
              <a:rPr lang="ru-RU" sz="2400" b="1" dirty="0" smtClean="0"/>
              <a:t>писателей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104456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3924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 Книги – самоделки, состоящие из рассказов детей, записанных </a:t>
            </a:r>
            <a:r>
              <a:rPr lang="ru-RU" sz="2000" b="1" dirty="0" smtClean="0"/>
              <a:t>взрослыми</a:t>
            </a:r>
            <a:endParaRPr lang="ru-RU" sz="2000" b="1" dirty="0"/>
          </a:p>
          <a:p>
            <a:pPr lvl="0"/>
            <a:r>
              <a:rPr lang="ru-RU" sz="2000" b="1" dirty="0"/>
              <a:t>Энциклопедии («умные» книжки), </a:t>
            </a:r>
            <a:r>
              <a:rPr lang="ru-RU" sz="2000" b="1" dirty="0" smtClean="0"/>
              <a:t>словари,</a:t>
            </a:r>
            <a:endParaRPr lang="ru-RU" sz="2000" b="1" dirty="0"/>
          </a:p>
          <a:p>
            <a:pPr marL="0" lvl="0" indent="0">
              <a:buNone/>
            </a:pPr>
            <a:r>
              <a:rPr lang="ru-RU" sz="2000" b="1" dirty="0"/>
              <a:t>«Толстые» книжки;</a:t>
            </a:r>
          </a:p>
          <a:p>
            <a:pPr marL="0" lvl="0" indent="0">
              <a:buNone/>
            </a:pPr>
            <a:r>
              <a:rPr lang="ru-RU" sz="2000" b="1" dirty="0"/>
              <a:t>Альбомы или иллюстрации дополняются о Родине, о технике, </a:t>
            </a:r>
            <a:r>
              <a:rPr lang="ru-RU" sz="2000" b="1" dirty="0" smtClean="0"/>
              <a:t>космосе.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176464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1044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Дидактические игры и т.д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600400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64904"/>
            <a:ext cx="3816424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37444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К</a:t>
            </a:r>
            <a:r>
              <a:rPr lang="ru-RU" sz="2000" b="1" dirty="0" smtClean="0"/>
              <a:t>артинки </a:t>
            </a:r>
            <a:r>
              <a:rPr lang="ru-RU" sz="2000" b="1" dirty="0"/>
              <a:t>с изображением профессий </a:t>
            </a:r>
            <a:endParaRPr lang="ru-RU" sz="2000" b="1" dirty="0" smtClean="0"/>
          </a:p>
          <a:p>
            <a:r>
              <a:rPr lang="ru-RU" sz="2000" b="1" dirty="0"/>
              <a:t> Картинки по лексическим темам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Рабочий материал по развитию мелкой моторики</a:t>
            </a: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1076" y="2977500"/>
            <a:ext cx="4032448" cy="3495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9915" y="2704782"/>
            <a:ext cx="4024173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8918"/>
            <a:ext cx="3851920" cy="40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Игры на развитие фонематического слуха</a:t>
            </a:r>
          </a:p>
          <a:p>
            <a:r>
              <a:rPr lang="ru-RU" sz="2000" b="1" dirty="0" smtClean="0"/>
              <a:t>Дидактические игры на развитие словарного запаса</a:t>
            </a:r>
          </a:p>
          <a:p>
            <a:r>
              <a:rPr lang="ru-RU" sz="2000" b="1" dirty="0" smtClean="0"/>
              <a:t>Каталоги по автоматизации звуков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804400" cy="3711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16830" y="2888598"/>
            <a:ext cx="3711312" cy="39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9208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И только тогда, когда логосреда будет специально оформлена, когда она будет развиваться системно во всех видах деятельности и при участии всех специалистов ДОУ и родителей, только тогда вовлеченные в интересную для себя деятельность активизируются и дети, а, следовательно, будет лучше и качественнее результат работы по развитию речи детей дошкольного возраста.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ДЛЯ ЗАКРЕПЛЕНИЯ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ДЛЯ ИЗУЧЕНИЯ НОВОЙ ТЕМЫ</a:t>
            </a:r>
          </a:p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МАТЕРИАЛ ОБНОВЛЯЕТСЯ ЕЖЕНЕДЕЛЬНО В ЗАВИСИМОСТИ ОТ ЛЕКСИЧЕСКОЙ ТЕМЫ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75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ПЕДАГОГИЧЕСКАЯ РАБОТА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В МЛАДШИХ ГРУППАХ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ВОСПИТАНИЕ ПРАВИЛЬНОГО ФИЗИОЛОГИЧЕСКОГО ДЫХАНИЯ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УТОЧНЕНИЕ ПРОИЗНОШЕНИЯ ГЛАСНЫХ И НЕКОТОРЫХ СОГЛАСНЫХ ЗВУКОВ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УТОЧНЕНИЕ ПРОИЗНОШЕНИЯ В ЗВУКОПОДРАЖАНИЯХ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СИСТЕМАТИЧЕСКОЕ ПРОВЕДЕНИЕ УПРАЖНЕНИЙ АРТИКУЛЯЦИОННОЙ ГИМНАСТИКИ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РАЗВИТИЕ МЕЛКОЙ МОТОРИКИ РУК ЧЕРЕЗ СПЕЦИАЛЬНЫЕ ИГРОВЫЕ УПРАЖНЕНИЯ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08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ПЕДАГОГИЧЕСКАЯ РАБОТА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>В СРЕДНЕЙ ГРУППЕ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РАЗВИТИЕ ФОНЕМАТИЧЕСКОГО СЛУХА, РЕЧЕВОГО ДЫХАНИЯ И РЕЧЕВОГО ВНИМАНИЯ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РАСШИРЕНИЕ И АКТИВИЗАЦИЯ СЛОВАРЯ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РАССКАЗЫВАНИЕ О РАЗНЫХ КАЧЕСТВАХ И СВОЙСТВАХ ПРЕДМЕТОВ РУКОТВОРНОГО И ПРИРОДНОГО МИРА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ЗНАКОМСТВО С ПРАВИЛАМИ ВЕДЕНИЯ ДИАЛОГА ЧЕРЕЗ ТЕАТРАЛЬНО-ИГРОВУЮ ДЕЯТЕЛЬНОСТЬ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ПОБУЖДЕНИЯ К ВЫСКАЗЫВАНИЯМ РАЗНОГО ТИПА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РАЗВИТИЕ МЕЛКОЙ МОТОРИКИ РУК В ПРОЦЕССЕ РАЗЛИЧНЫХ ВИДОВ ДЕТСКОЙ ДЕЯТЕЛЬНОСТИ</a:t>
            </a:r>
          </a:p>
          <a:p>
            <a:pPr marL="0" indent="0">
              <a:buNone/>
            </a:pP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335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ПЕДАГОГИЧЕСКАЯ РАБОТА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В СТАРШЕЙ ГРУППЕ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РАЗВИТИЕ АРТИКУЛЯЦИИ И ПРАВИЛЬНОГО ПРОИЗНОШЕНИЯ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РАЗВИТИЕ ФОНЕМАТИЧЕСКОГО СЛУХА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РАСШИРЕНИЕ И АКТИВИЗАЦИЯ СЛОВАРЯ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УПРАЖНЕНИЯ В ИСПОЛЬЗОВАНИИ В РЕЧИ СЛОВ-ОБОБЩЕНИЙ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УПРАЖНЕНИЯ В ИСПОЛЬЗОВАНИИ В РЕЧИ ЧИСЛИТЕЛЬНЫХ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РАЗВИТИЕ ДИАЛОГИЧЕСКОЙ РЕЧИ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РАЗВИТИЕ МЕЛКОЙ МОТОРИКИ РУК В ПРОЦЕССЕ РАЗЛИЧНЫХ ВИДОВ ДЕТСКОЙ ДЕЯТЕЛЬНОСТИ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40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ПЕДАГОГИЧЕСКАЯ РАБОТА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u="sng" dirty="0" smtClean="0"/>
              <a:t>В ПОДГОТОВИТЕЛЬНОЙ ГРУППЕ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РАЗВИТИЕ ФОНЕМАТИЧЕСКОГО СЛУХА, РЕЧЕВОГО ДЫХАНИЯ И РЕЧЕВОГО ВНИМАНИЯ, ИНТОНАЦИОННОЙ ВЫРАЗИТЕЛЬНОСТИ РЕЧИ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РАСШИРЕНИЕ И АКТИВИЗАЦИЯ СЛОВАРЯ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СОСТАВЛЕНИЕ И ПРОГОВАРИВАНИЕ ДИАЛОГОВ В БЫТОВЫХ И УЧЕБНЫХ СИТУАЦИЯХ, В ТЕАТРАЛИЗОВАННОЙ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РАЗВИТИЕ ПРОСТРАНСТВЕННЫХ ПРЕДСТАВЛЕНИЙ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РАСШИРЕНИЕ УМЕНИЯ ОРИЕНТИРОВАТЬСЯ В ПЛОСКОСТИ ЛИСТА И В РАЗЛИЧНОЙ РАЗЛИНОВКЕ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ПОДГОТОВКА РУКИ К ПИСЬМУ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56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1959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Оснащение речевого уголка в соответствии с возрастными особенностями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956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МЛАДШАЯ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u="sng" dirty="0"/>
          </a:p>
          <a:p>
            <a:r>
              <a:rPr lang="ru-RU" sz="6400" b="1" dirty="0"/>
              <a:t>1. Картинки по лексическим темам.</a:t>
            </a:r>
          </a:p>
          <a:p>
            <a:r>
              <a:rPr lang="ru-RU" sz="6400" b="1" dirty="0"/>
              <a:t>2. Каталог игр:</a:t>
            </a:r>
          </a:p>
          <a:p>
            <a:r>
              <a:rPr lang="ru-RU" sz="6400" b="1" dirty="0"/>
              <a:t>а) по звуковой культуре речи; </a:t>
            </a:r>
          </a:p>
          <a:p>
            <a:r>
              <a:rPr lang="ru-RU" sz="6400" b="1" dirty="0"/>
              <a:t>б) упражнений артикуляционной гимнастики; </a:t>
            </a:r>
          </a:p>
          <a:p>
            <a:r>
              <a:rPr lang="ru-RU" sz="6400" b="1" dirty="0"/>
              <a:t>в) упражнений дыхательной гимнастики;</a:t>
            </a:r>
          </a:p>
          <a:p>
            <a:r>
              <a:rPr lang="ru-RU" sz="6400" b="1" dirty="0"/>
              <a:t>г) пальчиковой гимнастике.</a:t>
            </a:r>
          </a:p>
          <a:p>
            <a:r>
              <a:rPr lang="ru-RU" sz="6400" b="1" dirty="0"/>
              <a:t>3. Художественные произведения по программе и др.</a:t>
            </a:r>
          </a:p>
          <a:p>
            <a:r>
              <a:rPr lang="ru-RU" sz="6400" b="1" dirty="0"/>
              <a:t>4. Словесные дидактические игры.</a:t>
            </a:r>
          </a:p>
          <a:p>
            <a:r>
              <a:rPr lang="ru-RU" sz="6400" b="1" dirty="0"/>
              <a:t>5. Чистоговорки, стихи, потешки, поговорки, приговорки.</a:t>
            </a:r>
          </a:p>
          <a:p>
            <a:r>
              <a:rPr lang="ru-RU" sz="6400" b="1" dirty="0"/>
              <a:t>6. Предметные картинки.</a:t>
            </a:r>
          </a:p>
          <a:p>
            <a:r>
              <a:rPr lang="ru-RU" sz="6400" b="1" dirty="0"/>
              <a:t>7. Различные виды театров.</a:t>
            </a:r>
          </a:p>
          <a:p>
            <a:r>
              <a:rPr lang="ru-RU" sz="6400" b="1" dirty="0"/>
              <a:t>8. Картинки:</a:t>
            </a:r>
          </a:p>
          <a:p>
            <a:r>
              <a:rPr lang="ru-RU" sz="6400" b="1" dirty="0"/>
              <a:t>а) с изображением явлений природы; </a:t>
            </a:r>
          </a:p>
          <a:p>
            <a:r>
              <a:rPr lang="ru-RU" sz="6400" b="1" dirty="0"/>
              <a:t>б) предметами домашнего обихода; </a:t>
            </a:r>
          </a:p>
          <a:p>
            <a:r>
              <a:rPr lang="ru-RU" sz="6400" b="1" dirty="0"/>
              <a:t>в) основными частями транспорта (кабина, руль, окна, двери, колеса); </a:t>
            </a:r>
          </a:p>
          <a:p>
            <a:r>
              <a:rPr lang="ru-RU" sz="6400" b="1" dirty="0"/>
              <a:t>г) изображением труда взрослых (повар готовит, няня убирает, мама шьет); </a:t>
            </a:r>
          </a:p>
          <a:p>
            <a:r>
              <a:rPr lang="ru-RU" sz="6400" b="1" dirty="0"/>
              <a:t>д) с изображением размера, цвета, качества предметов (красный т.д., чистый-грязный, сладкий-горький, большой-маленький т.д.); </a:t>
            </a:r>
          </a:p>
          <a:p>
            <a:r>
              <a:rPr lang="ru-RU" sz="6400" b="1" dirty="0"/>
              <a:t>е) с изображением действий (ложится спать, садится, одевается, гуляет, подметает, моет, гладит т.д.).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5740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567</Words>
  <Application>Microsoft Office PowerPoint</Application>
  <PresentationFormat>Экран (4:3)</PresentationFormat>
  <Paragraphs>209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Презентация PowerPoint</vt:lpstr>
      <vt:lpstr>ПРИНЦИПЫ ОРГАНИЗАЦИИ РЕЧЕВЫХ УГОЛКОВ</vt:lpstr>
      <vt:lpstr>МАТЕРИАЛ</vt:lpstr>
      <vt:lpstr>ПЕДАГОГИЧЕСКАЯ РАБОТА С ДЕТЬМИ</vt:lpstr>
      <vt:lpstr>ПЕДАГОГИЧЕСКАЯ РАБОТА С ДЕТЬМИ</vt:lpstr>
      <vt:lpstr>ПЕДАГОГИЧЕСКАЯ РАБОТА С ДЕТЬМИ</vt:lpstr>
      <vt:lpstr>ПЕДАГОГИЧЕСКАЯ РАБОТА С ДЕТЬМИ</vt:lpstr>
      <vt:lpstr>Оснащение речевого уголка в соответствии с возрастными особенностями детей.</vt:lpstr>
      <vt:lpstr>1 МЛАДШАЯ ГРУППА</vt:lpstr>
      <vt:lpstr>2 МЛАДШАЯ ГРУППА</vt:lpstr>
      <vt:lpstr>СРЕДНЯЯ ГРУППА</vt:lpstr>
      <vt:lpstr>СТАРШАЯ  и подготовительная группа</vt:lpstr>
      <vt:lpstr>Наполняемость коррекционного уголка должна осуществляться по разделам: </vt:lpstr>
      <vt:lpstr>1 младшая группа</vt:lpstr>
      <vt:lpstr>1 младшая группа</vt:lpstr>
      <vt:lpstr>1 младшая группа</vt:lpstr>
      <vt:lpstr>2 младшая группа</vt:lpstr>
      <vt:lpstr>2 младшая(коррекция)</vt:lpstr>
      <vt:lpstr>Средняя группа</vt:lpstr>
      <vt:lpstr>Средняя группа</vt:lpstr>
      <vt:lpstr>Старшая группа</vt:lpstr>
      <vt:lpstr>Старшая группа</vt:lpstr>
      <vt:lpstr>Старшая группа</vt:lpstr>
      <vt:lpstr>Старшая группа</vt:lpstr>
      <vt:lpstr>Старшая группа</vt:lpstr>
      <vt:lpstr>Старшая группа</vt:lpstr>
      <vt:lpstr>Старшая группа</vt:lpstr>
      <vt:lpstr>Подготовительная группа</vt:lpstr>
      <vt:lpstr>И только тогда, когда логосреда будет специально оформлена, когда она будет развиваться системно во всех видах деятельности и при участии всех специалистов ДОУ и родителей, только тогда вовлеченные в интересную для себя деятельность активизируются и дети, а, следовательно, будет лучше и качественнее результат работы по развитию речи детей дошкольного возраста.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25</cp:revision>
  <dcterms:created xsi:type="dcterms:W3CDTF">2016-02-23T13:52:53Z</dcterms:created>
  <dcterms:modified xsi:type="dcterms:W3CDTF">2016-02-24T18:47:45Z</dcterms:modified>
</cp:coreProperties>
</file>