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99" r:id="rId6"/>
    <p:sldId id="260" r:id="rId7"/>
    <p:sldId id="263" r:id="rId8"/>
    <p:sldId id="264" r:id="rId9"/>
    <p:sldId id="262" r:id="rId10"/>
    <p:sldId id="261" r:id="rId11"/>
    <p:sldId id="267" r:id="rId12"/>
    <p:sldId id="266" r:id="rId13"/>
    <p:sldId id="268" r:id="rId14"/>
    <p:sldId id="265" r:id="rId15"/>
    <p:sldId id="269" r:id="rId16"/>
    <p:sldId id="270" r:id="rId17"/>
    <p:sldId id="271" r:id="rId18"/>
    <p:sldId id="276" r:id="rId19"/>
    <p:sldId id="286" r:id="rId20"/>
    <p:sldId id="279" r:id="rId21"/>
    <p:sldId id="274" r:id="rId22"/>
    <p:sldId id="300" r:id="rId23"/>
    <p:sldId id="284" r:id="rId24"/>
    <p:sldId id="285" r:id="rId25"/>
    <p:sldId id="282" r:id="rId26"/>
    <p:sldId id="275" r:id="rId27"/>
    <p:sldId id="297" r:id="rId28"/>
    <p:sldId id="288" r:id="rId29"/>
    <p:sldId id="294" r:id="rId30"/>
    <p:sldId id="292" r:id="rId31"/>
    <p:sldId id="293" r:id="rId32"/>
    <p:sldId id="298" r:id="rId33"/>
    <p:sldId id="289" r:id="rId34"/>
    <p:sldId id="291" r:id="rId35"/>
    <p:sldId id="280" r:id="rId36"/>
    <p:sldId id="290" r:id="rId37"/>
    <p:sldId id="272" r:id="rId38"/>
    <p:sldId id="277" r:id="rId39"/>
    <p:sldId id="302" r:id="rId40"/>
    <p:sldId id="273" r:id="rId41"/>
    <p:sldId id="278" r:id="rId42"/>
    <p:sldId id="283" r:id="rId43"/>
    <p:sldId id="287" r:id="rId44"/>
    <p:sldId id="301" r:id="rId45"/>
    <p:sldId id="296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04" autoAdjust="0"/>
  </p:normalViewPr>
  <p:slideViewPr>
    <p:cSldViewPr>
      <p:cViewPr varScale="1">
        <p:scale>
          <a:sx n="104" d="100"/>
          <a:sy n="104" d="100"/>
        </p:scale>
        <p:origin x="-18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ADB-A01B-4E7D-9804-207CF5233BB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64F2-EBDD-41B0-B11C-CAA12A822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ADB-A01B-4E7D-9804-207CF5233BB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64F2-EBDD-41B0-B11C-CAA12A822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ADB-A01B-4E7D-9804-207CF5233BB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64F2-EBDD-41B0-B11C-CAA12A822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ADB-A01B-4E7D-9804-207CF5233BB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64F2-EBDD-41B0-B11C-CAA12A822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ADB-A01B-4E7D-9804-207CF5233BB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64F2-EBDD-41B0-B11C-CAA12A822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ADB-A01B-4E7D-9804-207CF5233BB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64F2-EBDD-41B0-B11C-CAA12A822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ADB-A01B-4E7D-9804-207CF5233BB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64F2-EBDD-41B0-B11C-CAA12A822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ADB-A01B-4E7D-9804-207CF5233BB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64F2-EBDD-41B0-B11C-CAA12A822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ADB-A01B-4E7D-9804-207CF5233BB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64F2-EBDD-41B0-B11C-CAA12A822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ADB-A01B-4E7D-9804-207CF5233BB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64F2-EBDD-41B0-B11C-CAA12A822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ADB-A01B-4E7D-9804-207CF5233BB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64F2-EBDD-41B0-B11C-CAA12A822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F2ADB-A01B-4E7D-9804-207CF5233BB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64F2-EBDD-41B0-B11C-CAA12A822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2.jpeg"/><Relationship Id="rId4" Type="http://schemas.openxmlformats.org/officeDocument/2006/relationships/package" Target="../embeddings/_________Microsoft_Office_Word1.docx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Q\Pictures\фон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Q\Pictures\maxresdefault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000108"/>
            <a:ext cx="8072494" cy="4540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22313" y="500042"/>
            <a:ext cx="7635901" cy="1143008"/>
          </a:xfrm>
        </p:spPr>
        <p:txBody>
          <a:bodyPr>
            <a:noAutofit/>
          </a:bodyPr>
          <a:lstStyle/>
          <a:p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портфолио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5357826"/>
            <a:ext cx="8643997" cy="1500174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Музыкального руководителя</a:t>
            </a:r>
            <a:r>
              <a:rPr lang="ru-RU" sz="53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53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9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Ячменевой Ольги Владимировны</a:t>
            </a: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pic>
        <p:nvPicPr>
          <p:cNvPr id="2050" name="Picture 2" descr="C:\Users\Q\Desktop\morpho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3429000"/>
            <a:ext cx="745651" cy="591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F:\АТЕСТАЦИЯ\СЕРТИФМКАТЫ\122507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7166"/>
            <a:ext cx="8572560" cy="6098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F:\АТЕСТАЦИЯ\СЕРТИФМКАТЫ\1612-Ячменева-Ольга-Владимировн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9626599" y="-12871450"/>
            <a:ext cx="4026253" cy="5695200"/>
          </a:xfrm>
          <a:prstGeom prst="rect">
            <a:avLst/>
          </a:prstGeom>
          <a:noFill/>
        </p:spPr>
      </p:pic>
      <p:pic>
        <p:nvPicPr>
          <p:cNvPr id="8195" name="Picture 3" descr="F:\АТЕСТАЦИЯ\СЕРТИФМКАТЫ\1612-Ячменева-Ольга-Владимировн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80951"/>
            <a:ext cx="4357719" cy="6391321"/>
          </a:xfrm>
          <a:prstGeom prst="rect">
            <a:avLst/>
          </a:prstGeom>
          <a:noFill/>
        </p:spPr>
      </p:pic>
      <p:pic>
        <p:nvPicPr>
          <p:cNvPr id="8" name="Picture 2" descr="F:\АТЕСТАЦИЯ\СЕРТИФМКАТЫ\Азбука-танца-и-танцевальные-движения (1)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214290"/>
            <a:ext cx="4190682" cy="633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F:\АТЕСТАЦИЯ\СЕРТИФМКАТЫ\Танцуем-играя-2 (1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4214842" cy="6286544"/>
          </a:xfrm>
          <a:prstGeom prst="rect">
            <a:avLst/>
          </a:prstGeom>
          <a:noFill/>
        </p:spPr>
      </p:pic>
      <p:pic>
        <p:nvPicPr>
          <p:cNvPr id="9220" name="Picture 4" descr="F:\АТЕСТАЦИЯ\СЕРТИФМКАТЫ\Танцы-на-выпускной-бал-в-детском-саду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7238999" y="-13277850"/>
            <a:ext cx="208693" cy="295200"/>
          </a:xfrm>
          <a:prstGeom prst="rect">
            <a:avLst/>
          </a:prstGeom>
          <a:noFill/>
        </p:spPr>
      </p:pic>
      <p:pic>
        <p:nvPicPr>
          <p:cNvPr id="9221" name="Picture 5" descr="F:\АТЕСТАЦИЯ\СЕРТИФМКАТЫ\Танцы-на-выпускной-бал-в-детском-саду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285728"/>
            <a:ext cx="4331781" cy="6286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F:\АТЕСТАЦИЯ\СЕРТИФМКАТЫ\Танцы-пляски---Весенняя-темати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0"/>
            <a:ext cx="8929718" cy="6762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F:\АТЕСТАЦИЯ\СЕРТИФМКАТЫ\Танцы-пляски--Зим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6787962" y="-7643890"/>
            <a:ext cx="7865511" cy="6060149"/>
          </a:xfrm>
          <a:prstGeom prst="rect">
            <a:avLst/>
          </a:prstGeom>
          <a:noFill/>
        </p:spPr>
      </p:pic>
      <p:pic>
        <p:nvPicPr>
          <p:cNvPr id="7" name="Picture 3" descr="F:\АТЕСТАЦИЯ\Sertifikat_Kommunikativnie_tanci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4930574" y="-8572584"/>
            <a:ext cx="7635600" cy="5454000"/>
          </a:xfrm>
          <a:prstGeom prst="rect">
            <a:avLst/>
          </a:prstGeom>
          <a:noFill/>
        </p:spPr>
      </p:pic>
      <p:pic>
        <p:nvPicPr>
          <p:cNvPr id="6149" name="Picture 5" descr="F:\АТЕСТАЦИЯ\СЕРТИФМКАТЫ\Танцы-пляски--Зим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42852"/>
            <a:ext cx="8715436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F:\АТЕСТАЦИЯ\СЕРТИФМКАТЫ\п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8786874" cy="6454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1" name="Picture 3" descr="F:\АТЕСТАЦИЯ\СЕРТИФМКАТЫ\qMAiaojVEd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8761393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F:\АТЕСТАЦИЯ\СЕРТИФМКАТЫ\n7W1xIyvxC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F:\АТЕСТАЦИЯ\СЕРТИФМКАТЫ\СЕРТИФИКА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F:\АТЕСТАЦИЯ\СЕРТИФМКАТЫ\грамоты ,сертификаты\гр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0"/>
            <a:ext cx="87868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85786" y="5572140"/>
            <a:ext cx="7772400" cy="862009"/>
          </a:xfrm>
        </p:spPr>
        <p:txBody>
          <a:bodyPr>
            <a:normAutofit/>
          </a:bodyPr>
          <a:lstStyle/>
          <a:p>
            <a:r>
              <a:rPr lang="ru-RU" sz="1200" b="0" dirty="0" err="1" smtClean="0"/>
              <a:t>Мууз</a:t>
            </a:r>
            <a:endParaRPr lang="ru-RU" sz="1200" b="0" dirty="0"/>
          </a:p>
        </p:txBody>
      </p:sp>
      <p:pic>
        <p:nvPicPr>
          <p:cNvPr id="1028" name="Picture 4" descr="F:\ФОТО\Я\frame (1).jpg"/>
          <p:cNvPicPr>
            <a:picLocks noChangeAspect="1" noChangeArrowheads="1"/>
          </p:cNvPicPr>
          <p:nvPr/>
        </p:nvPicPr>
        <p:blipFill>
          <a:blip r:embed="rId3" cstate="email"/>
          <a:srcRect l="1923" b="2177"/>
          <a:stretch>
            <a:fillRect/>
          </a:stretch>
        </p:blipFill>
        <p:spPr bwMode="auto">
          <a:xfrm>
            <a:off x="357158" y="357166"/>
            <a:ext cx="8466833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F:\АТЕСТАЦИЯ\СЕРТИФМКАТЫ\грамоты ,сертификаты\гр13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C:\Users\Q\Documents\гр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2852"/>
            <a:ext cx="4643438" cy="6500858"/>
          </a:xfrm>
          <a:prstGeom prst="rect">
            <a:avLst/>
          </a:prstGeom>
          <a:noFill/>
        </p:spPr>
      </p:pic>
      <p:pic>
        <p:nvPicPr>
          <p:cNvPr id="17411" name="Picture 3" descr="C:\Users\Q\Documents\гр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42852"/>
            <a:ext cx="450056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4274" name="Picture 2" descr="C:\Users\Q\Documents\гр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0"/>
            <a:ext cx="4827583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F:\АТЕСТАЦИЯ\СЕРТИФМКАТЫ\Сертификат участника мастер-класса24092021.jpg"/>
          <p:cNvPicPr>
            <a:picLocks noChangeAspect="1" noChangeArrowheads="1"/>
          </p:cNvPicPr>
          <p:nvPr/>
        </p:nvPicPr>
        <p:blipFill>
          <a:blip r:embed="rId3" cstate="email"/>
          <a:srcRect l="6722" t="4697" r="5728" b="51659"/>
          <a:stretch>
            <a:fillRect/>
          </a:stretch>
        </p:blipFill>
        <p:spPr bwMode="auto">
          <a:xfrm>
            <a:off x="214282" y="285728"/>
            <a:ext cx="8715436" cy="642942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2285992"/>
            <a:ext cx="7772400" cy="3125793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                                    Ячменева </a:t>
            </a:r>
            <a:br>
              <a:rPr lang="ru-RU" sz="2400" b="0" dirty="0" smtClean="0">
                <a:latin typeface="Arial" pitchFamily="34" charset="0"/>
                <a:cs typeface="Arial" pitchFamily="34" charset="0"/>
              </a:rPr>
            </a:b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                     Ольга Владимировна</a:t>
            </a:r>
            <a:endParaRPr lang="ru-RU" sz="24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7" name="Picture 3" descr="F:\АТЕСТАЦИЯ\СЕРТИФМКАТЫ\грамоты ,сертификаты\гр24.jpg"/>
          <p:cNvPicPr>
            <a:picLocks noChangeAspect="1" noChangeArrowheads="1"/>
          </p:cNvPicPr>
          <p:nvPr/>
        </p:nvPicPr>
        <p:blipFill>
          <a:blip r:embed="rId3" cstate="email"/>
          <a:srcRect l="3175" t="1041" r="1513" b="50000"/>
          <a:stretch>
            <a:fillRect/>
          </a:stretch>
        </p:blipFill>
        <p:spPr bwMode="auto">
          <a:xfrm>
            <a:off x="214282" y="142852"/>
            <a:ext cx="4572032" cy="3357586"/>
          </a:xfrm>
          <a:prstGeom prst="rect">
            <a:avLst/>
          </a:prstGeom>
          <a:noFill/>
        </p:spPr>
      </p:pic>
      <p:pic>
        <p:nvPicPr>
          <p:cNvPr id="21508" name="Picture 4" descr="F:\АТЕСТАЦИЯ\СЕРТИФМКАТЫ\грамоты ,сертификаты\гр35.jpg"/>
          <p:cNvPicPr>
            <a:picLocks noChangeAspect="1" noChangeArrowheads="1"/>
          </p:cNvPicPr>
          <p:nvPr/>
        </p:nvPicPr>
        <p:blipFill>
          <a:blip r:embed="rId4" cstate="email">
            <a:lum bright="-20000" contrast="20000"/>
          </a:blip>
          <a:srcRect l="6780" t="3125" r="6780"/>
          <a:stretch>
            <a:fillRect/>
          </a:stretch>
        </p:blipFill>
        <p:spPr bwMode="auto">
          <a:xfrm>
            <a:off x="4786314" y="142852"/>
            <a:ext cx="4143404" cy="6572296"/>
          </a:xfrm>
          <a:prstGeom prst="rect">
            <a:avLst/>
          </a:prstGeom>
          <a:noFill/>
        </p:spPr>
      </p:pic>
      <p:pic>
        <p:nvPicPr>
          <p:cNvPr id="16386" name="Picture 2" descr="F:\АТЕСТАЦИЯ\СЕРТИФМКАТЫ\грамоты ,сертификаты\гр33.jpg"/>
          <p:cNvPicPr>
            <a:picLocks noChangeAspect="1" noChangeArrowheads="1"/>
          </p:cNvPicPr>
          <p:nvPr/>
        </p:nvPicPr>
        <p:blipFill>
          <a:blip r:embed="rId5" cstate="email">
            <a:lum bright="-20000"/>
          </a:blip>
          <a:srcRect/>
          <a:stretch>
            <a:fillRect/>
          </a:stretch>
        </p:blipFill>
        <p:spPr bwMode="auto">
          <a:xfrm>
            <a:off x="214282" y="3429000"/>
            <a:ext cx="4587403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F:\АТЕСТАЦИЯ\СЕРТИФМКАТЫ\грамоты ,сертификаты\гр27.jpg"/>
          <p:cNvPicPr>
            <a:picLocks noChangeAspect="1" noChangeArrowheads="1"/>
          </p:cNvPicPr>
          <p:nvPr/>
        </p:nvPicPr>
        <p:blipFill>
          <a:blip r:embed="rId3" cstate="email"/>
          <a:srcRect l="4912" t="6000" r="1750"/>
          <a:stretch>
            <a:fillRect/>
          </a:stretch>
        </p:blipFill>
        <p:spPr bwMode="auto">
          <a:xfrm>
            <a:off x="214282" y="214290"/>
            <a:ext cx="4071966" cy="3214710"/>
          </a:xfrm>
          <a:prstGeom prst="rect">
            <a:avLst/>
          </a:prstGeom>
          <a:noFill/>
        </p:spPr>
      </p:pic>
      <p:pic>
        <p:nvPicPr>
          <p:cNvPr id="22532" name="Picture 4" descr="F:\АТЕСТАЦИЯ\СЕРТИФМКАТЫ\грамоты ,сертификаты\гр25.jpg"/>
          <p:cNvPicPr>
            <a:picLocks noChangeAspect="1" noChangeArrowheads="1"/>
          </p:cNvPicPr>
          <p:nvPr/>
        </p:nvPicPr>
        <p:blipFill>
          <a:blip r:embed="rId4" cstate="email"/>
          <a:srcRect l="12188" t="4200" r="3577" b="16141"/>
          <a:stretch>
            <a:fillRect/>
          </a:stretch>
        </p:blipFill>
        <p:spPr bwMode="auto">
          <a:xfrm>
            <a:off x="214282" y="3357562"/>
            <a:ext cx="4071967" cy="3143272"/>
          </a:xfrm>
          <a:prstGeom prst="rect">
            <a:avLst/>
          </a:prstGeom>
          <a:noFill/>
        </p:spPr>
      </p:pic>
      <p:pic>
        <p:nvPicPr>
          <p:cNvPr id="22533" name="Picture 5" descr="F:\АТЕСТАЦИЯ\СЕРТИФМКАТЫ\грамоты ,сертификаты\гр29.jpg"/>
          <p:cNvPicPr>
            <a:picLocks noChangeAspect="1" noChangeArrowheads="1"/>
          </p:cNvPicPr>
          <p:nvPr/>
        </p:nvPicPr>
        <p:blipFill>
          <a:blip r:embed="rId5" cstate="email"/>
          <a:srcRect l="7487" t="5109" r="8278"/>
          <a:stretch>
            <a:fillRect/>
          </a:stretch>
        </p:blipFill>
        <p:spPr bwMode="auto">
          <a:xfrm>
            <a:off x="4254682" y="3357562"/>
            <a:ext cx="4532128" cy="3143273"/>
          </a:xfrm>
          <a:prstGeom prst="rect">
            <a:avLst/>
          </a:prstGeom>
          <a:noFill/>
        </p:spPr>
      </p:pic>
      <p:pic>
        <p:nvPicPr>
          <p:cNvPr id="22531" name="Picture 3" descr="F:\АТЕСТАЦИЯ\СЕРТИФМКАТЫ\грамоты ,сертификаты\гр 32.jpg"/>
          <p:cNvPicPr>
            <a:picLocks noChangeAspect="1" noChangeArrowheads="1"/>
          </p:cNvPicPr>
          <p:nvPr/>
        </p:nvPicPr>
        <p:blipFill>
          <a:blip r:embed="rId6" cstate="email"/>
          <a:srcRect l="10079" t="10611" r="10304" b="3973"/>
          <a:stretch>
            <a:fillRect/>
          </a:stretch>
        </p:blipFill>
        <p:spPr bwMode="auto">
          <a:xfrm>
            <a:off x="4286248" y="214290"/>
            <a:ext cx="442915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C:\Users\Q\Downloads\russkiy-tanets_w360_h3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236" y="214290"/>
            <a:ext cx="4413746" cy="3286148"/>
          </a:xfrm>
          <a:prstGeom prst="rect">
            <a:avLst/>
          </a:prstGeom>
          <a:noFill/>
        </p:spPr>
      </p:pic>
      <p:pic>
        <p:nvPicPr>
          <p:cNvPr id="11266" name="Picture 2" descr="F:\АТЕСТАЦИЯ\СЕРТИФМКАТЫ\грамоты ,сертификаты\гр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54517" y="285728"/>
            <a:ext cx="4589483" cy="3214710"/>
          </a:xfrm>
          <a:prstGeom prst="rect">
            <a:avLst/>
          </a:prstGeom>
          <a:noFill/>
        </p:spPr>
      </p:pic>
      <p:pic>
        <p:nvPicPr>
          <p:cNvPr id="11267" name="Picture 3" descr="F:\АТЕСТАЦИЯ\СЕРТИФМКАТЫ\грамоты ,сертификаты\гр29.jpg"/>
          <p:cNvPicPr>
            <a:picLocks noChangeAspect="1" noChangeArrowheads="1"/>
          </p:cNvPicPr>
          <p:nvPr/>
        </p:nvPicPr>
        <p:blipFill>
          <a:blip r:embed="rId5" cstate="email"/>
          <a:srcRect l="7649" t="6714" r="8215"/>
          <a:stretch>
            <a:fillRect/>
          </a:stretch>
        </p:blipFill>
        <p:spPr bwMode="auto">
          <a:xfrm>
            <a:off x="142844" y="3571876"/>
            <a:ext cx="4492556" cy="3143248"/>
          </a:xfrm>
          <a:prstGeom prst="rect">
            <a:avLst/>
          </a:prstGeom>
          <a:noFill/>
        </p:spPr>
      </p:pic>
      <p:pic>
        <p:nvPicPr>
          <p:cNvPr id="11268" name="Picture 4" descr="F:\АТЕСТАЦИЯ\СЕРТИФМКАТЫ\грамоты ,сертификаты\гр31.jpg"/>
          <p:cNvPicPr>
            <a:picLocks noChangeAspect="1" noChangeArrowheads="1"/>
          </p:cNvPicPr>
          <p:nvPr/>
        </p:nvPicPr>
        <p:blipFill>
          <a:blip r:embed="rId6" cstate="email"/>
          <a:srcRect l="2596" t="1950" r="3574" b="7590"/>
          <a:stretch>
            <a:fillRect/>
          </a:stretch>
        </p:blipFill>
        <p:spPr bwMode="auto">
          <a:xfrm>
            <a:off x="4643438" y="3669557"/>
            <a:ext cx="4351321" cy="297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F:\АТЕСТАЦИЯ\СЕРТИФМКАТЫ\грамоты ,сертификаты\гр30.jpg"/>
          <p:cNvPicPr>
            <a:picLocks noChangeAspect="1" noChangeArrowheads="1"/>
          </p:cNvPicPr>
          <p:nvPr/>
        </p:nvPicPr>
        <p:blipFill>
          <a:blip r:embed="rId3" cstate="email"/>
          <a:srcRect l="3138" t="2316" r="1156"/>
          <a:stretch>
            <a:fillRect/>
          </a:stretch>
        </p:blipFill>
        <p:spPr bwMode="auto">
          <a:xfrm>
            <a:off x="285720" y="428604"/>
            <a:ext cx="4357718" cy="6024991"/>
          </a:xfrm>
          <a:prstGeom prst="rect">
            <a:avLst/>
          </a:prstGeom>
          <a:noFill/>
        </p:spPr>
      </p:pic>
      <p:pic>
        <p:nvPicPr>
          <p:cNvPr id="6" name="Picture 3" descr="F:\АТЕСТАЦИЯ\СЕРТИФМКАТЫ\грамоты ,сертификаты\гр31.jpg"/>
          <p:cNvPicPr>
            <a:picLocks noChangeAspect="1" noChangeArrowheads="1"/>
          </p:cNvPicPr>
          <p:nvPr/>
        </p:nvPicPr>
        <p:blipFill>
          <a:blip r:embed="rId4" cstate="email"/>
          <a:srcRect l="4256" t="1163" r="3664" b="9690"/>
          <a:stretch>
            <a:fillRect/>
          </a:stretch>
        </p:blipFill>
        <p:spPr bwMode="auto">
          <a:xfrm>
            <a:off x="4572000" y="428604"/>
            <a:ext cx="4286248" cy="2942776"/>
          </a:xfrm>
          <a:prstGeom prst="rect">
            <a:avLst/>
          </a:prstGeom>
          <a:noFill/>
        </p:spPr>
      </p:pic>
      <p:pic>
        <p:nvPicPr>
          <p:cNvPr id="7" name="Picture 3" descr="F:\АТЕСТАЦИЯ\СЕРТИФМКАТЫ\грамоты ,сертификаты\гр24.jpg"/>
          <p:cNvPicPr>
            <a:picLocks noChangeAspect="1" noChangeArrowheads="1"/>
          </p:cNvPicPr>
          <p:nvPr/>
        </p:nvPicPr>
        <p:blipFill>
          <a:blip r:embed="rId5" cstate="email"/>
          <a:srcRect l="6626" t="51087" r="621" b="2174"/>
          <a:stretch>
            <a:fillRect/>
          </a:stretch>
        </p:blipFill>
        <p:spPr bwMode="auto">
          <a:xfrm>
            <a:off x="4643438" y="3357562"/>
            <a:ext cx="421484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F:\АТЕСТАЦИЯ\СЕРТИФМКАТЫ\грамоты ,сертификаты\гр 44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1500166" y="54198"/>
            <a:ext cx="6429420" cy="658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F:\АТЕСТАЦИЯ\СЕРТИФМКАТЫ\грамоты ,сертификаты\гр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290"/>
            <a:ext cx="5857884" cy="6429420"/>
          </a:xfrm>
          <a:prstGeom prst="rect">
            <a:avLst/>
          </a:prstGeom>
          <a:noFill/>
        </p:spPr>
      </p:pic>
      <p:pic>
        <p:nvPicPr>
          <p:cNvPr id="12291" name="Picture 3" descr="F:\АТЕСТАЦИЯ\СЕРТИФМКАТЫ\грамоты ,сертификаты\гр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62862" y="214290"/>
            <a:ext cx="294495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Q\Pictures\фон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5" y="500043"/>
            <a:ext cx="7572428" cy="4857784"/>
          </a:xfrm>
        </p:spPr>
        <p:txBody>
          <a:bodyPr>
            <a:normAutofit fontScale="90000"/>
          </a:bodyPr>
          <a:lstStyle/>
          <a:p>
            <a:r>
              <a:rPr lang="ru-RU" sz="49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Должность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- музыкальный руководитель</a:t>
            </a:r>
            <a:b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9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Образование - Ростовское Музыкально-педагогическое училище</a:t>
            </a:r>
            <a:b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3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Специальность- </a:t>
            </a:r>
            <a:r>
              <a:rPr lang="ru-RU" sz="2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учитель 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музыки, музыкальный воспитатель</a:t>
            </a:r>
            <a:b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Стаж </a:t>
            </a:r>
            <a:r>
              <a:rPr lang="ru-RU" sz="2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работы: 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33 года</a:t>
            </a:r>
            <a:r>
              <a:rPr lang="ru-RU" sz="2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3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Первая </a:t>
            </a:r>
            <a:r>
              <a:rPr lang="ru-RU" sz="2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квалификационная категория Приказ департамента образования  Ярославской области № 02-02/37 от 30.03.2012 г.</a:t>
            </a:r>
            <a:r>
              <a:rPr lang="ru-RU" sz="2800" b="0" dirty="0"/>
              <a:t/>
            </a:r>
            <a:br>
              <a:rPr lang="ru-RU" sz="2800" b="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F:\АТЕСТАЦИЯ\СЕРТИФМКАТЫ\грамоты ,сертификаты\гр47.jpg"/>
          <p:cNvPicPr>
            <a:picLocks noChangeAspect="1" noChangeArrowheads="1"/>
          </p:cNvPicPr>
          <p:nvPr/>
        </p:nvPicPr>
        <p:blipFill>
          <a:blip r:embed="rId3" cstate="email"/>
          <a:srcRect t="-42" r="49329"/>
          <a:stretch>
            <a:fillRect/>
          </a:stretch>
        </p:blipFill>
        <p:spPr bwMode="auto">
          <a:xfrm>
            <a:off x="214282" y="214290"/>
            <a:ext cx="3310928" cy="6429420"/>
          </a:xfrm>
          <a:prstGeom prst="rect">
            <a:avLst/>
          </a:prstGeom>
          <a:noFill/>
        </p:spPr>
      </p:pic>
      <p:pic>
        <p:nvPicPr>
          <p:cNvPr id="14339" name="Picture 3" descr="F:\АТЕСТАЦИЯ\СЕРТИФМКАТЫ\грамоты ,сертификаты\гр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214290"/>
            <a:ext cx="542928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F:\АТЕСТАЦИЯ\СЕРТИФМКАТЫ\грамоты ,сертификаты\гр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1" y="214290"/>
            <a:ext cx="6072230" cy="6429420"/>
          </a:xfrm>
          <a:prstGeom prst="rect">
            <a:avLst/>
          </a:prstGeom>
          <a:noFill/>
        </p:spPr>
      </p:pic>
      <p:pic>
        <p:nvPicPr>
          <p:cNvPr id="13315" name="Picture 3" descr="F:\АТЕСТАЦИЯ\СЕРТИФМКАТЫ\грамоты ,сертификаты\гр47.jpg"/>
          <p:cNvPicPr>
            <a:picLocks noChangeAspect="1" noChangeArrowheads="1"/>
          </p:cNvPicPr>
          <p:nvPr/>
        </p:nvPicPr>
        <p:blipFill>
          <a:blip r:embed="rId4" cstate="email"/>
          <a:srcRect l="50473"/>
          <a:stretch>
            <a:fillRect/>
          </a:stretch>
        </p:blipFill>
        <p:spPr bwMode="auto">
          <a:xfrm>
            <a:off x="6364421" y="214290"/>
            <a:ext cx="2779579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C:\Users\Q\Desktop\1618822450_26-phonoteka_org-p-fon-dlya-portfolio-muzikalnogo-rukovoditel-3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988930"/>
            <a:ext cx="8715436" cy="5923176"/>
          </a:xfrm>
          <a:prstGeom prst="ellipse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71472" y="0"/>
            <a:ext cx="78581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Мои достижения 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pic>
        <p:nvPicPr>
          <p:cNvPr id="53250" name="Picture 2" descr="C:\Users\Q\Desktop\drawing-technology-person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1357298"/>
            <a:ext cx="4936603" cy="4600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F:\АТЕСТАЦИЯ\СЕРТИФМКАТЫ\грамоты ,сертификаты\гр7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1928794" y="0"/>
            <a:ext cx="55007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F:\АТЕСТАЦИЯ\СЕРТИФМКАТЫ\грамоты ,сертификаты\гр12.jpg"/>
          <p:cNvPicPr>
            <a:picLocks noChangeAspect="1" noChangeArrowheads="1"/>
          </p:cNvPicPr>
          <p:nvPr/>
        </p:nvPicPr>
        <p:blipFill>
          <a:blip r:embed="rId3" cstate="email">
            <a:lum bright="-30000" contrast="40000"/>
          </a:blip>
          <a:srcRect l="3184" t="1167"/>
          <a:stretch>
            <a:fillRect/>
          </a:stretch>
        </p:blipFill>
        <p:spPr bwMode="auto">
          <a:xfrm>
            <a:off x="285720" y="428604"/>
            <a:ext cx="4326612" cy="6028325"/>
          </a:xfrm>
          <a:prstGeom prst="rect">
            <a:avLst/>
          </a:prstGeom>
          <a:noFill/>
        </p:spPr>
      </p:pic>
      <p:pic>
        <p:nvPicPr>
          <p:cNvPr id="9219" name="Picture 3" descr="F:\АТЕСТАЦИЯ\СЕРТИФМКАТЫ\грамоты ,сертификаты\гр8.jpg"/>
          <p:cNvPicPr>
            <a:picLocks noChangeAspect="1" noChangeArrowheads="1"/>
          </p:cNvPicPr>
          <p:nvPr/>
        </p:nvPicPr>
        <p:blipFill>
          <a:blip r:embed="rId4" cstate="email">
            <a:lum bright="-20000" contrast="30000"/>
          </a:blip>
          <a:srcRect l="2502" t="1237"/>
          <a:stretch>
            <a:fillRect/>
          </a:stretch>
        </p:blipFill>
        <p:spPr bwMode="auto">
          <a:xfrm>
            <a:off x="4714876" y="428604"/>
            <a:ext cx="414722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9" name="Picture 3" descr="C:\Users\Q\Documents\гр17.jp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214282" y="285727"/>
            <a:ext cx="4396003" cy="6286545"/>
          </a:xfrm>
          <a:prstGeom prst="rect">
            <a:avLst/>
          </a:prstGeom>
          <a:noFill/>
        </p:spPr>
      </p:pic>
      <p:pic>
        <p:nvPicPr>
          <p:cNvPr id="6" name="Picture 2" descr="F:\АТЕСТАЦИЯ\СЕРТИФМКАТЫ\грамоты ,сертификаты\гр15.jpg"/>
          <p:cNvPicPr>
            <a:picLocks noChangeAspect="1" noChangeArrowheads="1"/>
          </p:cNvPicPr>
          <p:nvPr/>
        </p:nvPicPr>
        <p:blipFill>
          <a:blip r:embed="rId4" cstate="email"/>
          <a:srcRect l="4223"/>
          <a:stretch>
            <a:fillRect/>
          </a:stretch>
        </p:blipFill>
        <p:spPr bwMode="auto">
          <a:xfrm>
            <a:off x="4714877" y="285728"/>
            <a:ext cx="4339160" cy="628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F:\АТЕСТАЦИЯ\СЕРТИФМКАТЫ\грамоты ,сертификаты\гр18.jpg"/>
          <p:cNvPicPr>
            <a:picLocks noChangeAspect="1" noChangeArrowheads="1"/>
          </p:cNvPicPr>
          <p:nvPr/>
        </p:nvPicPr>
        <p:blipFill>
          <a:blip r:embed="rId3" cstate="email">
            <a:lum bright="-20000" contrast="30000"/>
          </a:blip>
          <a:srcRect t="2815" r="1412"/>
          <a:stretch>
            <a:fillRect/>
          </a:stretch>
        </p:blipFill>
        <p:spPr bwMode="auto">
          <a:xfrm>
            <a:off x="163098" y="500042"/>
            <a:ext cx="4374223" cy="6105186"/>
          </a:xfrm>
          <a:prstGeom prst="rect">
            <a:avLst/>
          </a:prstGeom>
          <a:noFill/>
        </p:spPr>
      </p:pic>
      <p:pic>
        <p:nvPicPr>
          <p:cNvPr id="10243" name="Picture 3" descr="F:\АТЕСТАЦИЯ\СЕРТИФМКАТЫ\грамоты ,сертификаты\гр11.jpg"/>
          <p:cNvPicPr>
            <a:picLocks noChangeAspect="1" noChangeArrowheads="1"/>
          </p:cNvPicPr>
          <p:nvPr/>
        </p:nvPicPr>
        <p:blipFill>
          <a:blip r:embed="rId4" cstate="email">
            <a:lum bright="-30000" contrast="30000"/>
          </a:blip>
          <a:srcRect/>
          <a:stretch>
            <a:fillRect/>
          </a:stretch>
        </p:blipFill>
        <p:spPr bwMode="auto">
          <a:xfrm>
            <a:off x="4643438" y="571480"/>
            <a:ext cx="424903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Q\Pictures\фон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F:\АТЕСТАЦИЯ\СЕРТИФМКАТЫ\грамоты ,сертификаты\гр2.jpg"/>
          <p:cNvPicPr>
            <a:picLocks noChangeAspect="1" noChangeArrowheads="1"/>
          </p:cNvPicPr>
          <p:nvPr/>
        </p:nvPicPr>
        <p:blipFill>
          <a:blip r:embed="rId3" cstate="email"/>
          <a:srcRect l="3081"/>
          <a:stretch>
            <a:fillRect/>
          </a:stretch>
        </p:blipFill>
        <p:spPr bwMode="auto">
          <a:xfrm>
            <a:off x="142844" y="285728"/>
            <a:ext cx="4378474" cy="6171625"/>
          </a:xfrm>
          <a:prstGeom prst="rect">
            <a:avLst/>
          </a:prstGeom>
          <a:noFill/>
        </p:spPr>
      </p:pic>
      <p:pic>
        <p:nvPicPr>
          <p:cNvPr id="5123" name="Picture 3" descr="F:\АТЕСТАЦИЯ\СЕРТИФМКАТЫ\грамоты ,сертификаты\гр.1.jpg"/>
          <p:cNvPicPr>
            <a:picLocks noChangeAspect="1" noChangeArrowheads="1"/>
          </p:cNvPicPr>
          <p:nvPr/>
        </p:nvPicPr>
        <p:blipFill>
          <a:blip r:embed="rId4" cstate="email"/>
          <a:srcRect l="5086"/>
          <a:stretch>
            <a:fillRect/>
          </a:stretch>
        </p:blipFill>
        <p:spPr bwMode="auto">
          <a:xfrm>
            <a:off x="4643438" y="214290"/>
            <a:ext cx="4244072" cy="628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F:\АТЕСТАЦИЯ\СЕРТИФМКАТЫ\грамоты ,сертификаты\гр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642918"/>
            <a:ext cx="4000528" cy="5534291"/>
          </a:xfrm>
          <a:prstGeom prst="rect">
            <a:avLst/>
          </a:prstGeom>
          <a:noFill/>
        </p:spPr>
      </p:pic>
      <p:pic>
        <p:nvPicPr>
          <p:cNvPr id="4100" name="Picture 4" descr="C:\Users\Q\Desktop\malenkie_deti_bolshie_talanti_3_w360_h360.jpg"/>
          <p:cNvPicPr>
            <a:picLocks noChangeAspect="1" noChangeArrowheads="1"/>
          </p:cNvPicPr>
          <p:nvPr/>
        </p:nvPicPr>
        <p:blipFill>
          <a:blip r:embed="rId4" cstate="email"/>
          <a:srcRect l="12110" t="2685" r="9171"/>
          <a:stretch>
            <a:fillRect/>
          </a:stretch>
        </p:blipFill>
        <p:spPr bwMode="auto">
          <a:xfrm>
            <a:off x="4714876" y="4000504"/>
            <a:ext cx="3500462" cy="2440182"/>
          </a:xfrm>
          <a:prstGeom prst="rect">
            <a:avLst/>
          </a:prstGeom>
          <a:noFill/>
        </p:spPr>
      </p:pic>
      <p:pic>
        <p:nvPicPr>
          <p:cNvPr id="4097" name="Picture 1" descr="C:\Users\Q\Desktop\konkurs_zvezdochki_1_w360_h3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571480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" descr="C:\Users\Q\Documents\гр50.jpg"/>
          <p:cNvPicPr>
            <a:picLocks noChangeAspect="1" noChangeArrowheads="1"/>
          </p:cNvPicPr>
          <p:nvPr/>
        </p:nvPicPr>
        <p:blipFill>
          <a:blip r:embed="rId3" cstate="email">
            <a:lum bright="-20000" contrast="20000"/>
          </a:blip>
          <a:srcRect/>
          <a:stretch>
            <a:fillRect/>
          </a:stretch>
        </p:blipFill>
        <p:spPr bwMode="auto">
          <a:xfrm>
            <a:off x="285721" y="688422"/>
            <a:ext cx="4286279" cy="5740974"/>
          </a:xfrm>
          <a:prstGeom prst="rect">
            <a:avLst/>
          </a:prstGeom>
          <a:noFill/>
        </p:spPr>
      </p:pic>
      <p:pic>
        <p:nvPicPr>
          <p:cNvPr id="55298" name="Picture 2" descr="C:\Users\Q\Desktop\malenkie_deti_bolshie_talanti_1_w360_h3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1714470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Q\Pictures\фон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642918"/>
            <a:ext cx="7994679" cy="5126057"/>
          </a:xfrm>
        </p:spPr>
        <p:txBody>
          <a:bodyPr>
            <a:noAutofit/>
          </a:bodyPr>
          <a:lstStyle/>
          <a:p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«Музыка, как книга делает нас лучше, умнее и добрее» </a:t>
            </a:r>
            <a:b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</a:b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Д. </a:t>
            </a:r>
            <a:r>
              <a:rPr lang="ru-RU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Кабалевский</a:t>
            </a:r>
            <a:r>
              <a:rPr lang="ru-RU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/>
            </a:r>
            <a:br>
              <a:rPr lang="ru-RU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</a:b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/>
            </a:r>
            <a:b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</a:b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Мой девиз:</a:t>
            </a:r>
            <a:b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</a:b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«Сделать жизнь в детском саду интересной книгой, а праздничные дни  и развлечения её лучшими страницами»</a:t>
            </a:r>
            <a:endParaRPr lang="ru-RU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Q\Pictures\фон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F:\АТЕСТАЦИЯ\СЕРТИФМКАТЫ\sertifikat__zvezdochka_kobanova_ulyana_w360_h3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93247" y="142852"/>
            <a:ext cx="4419032" cy="3214710"/>
          </a:xfrm>
          <a:prstGeom prst="rect">
            <a:avLst/>
          </a:prstGeom>
          <a:noFill/>
        </p:spPr>
      </p:pic>
      <p:pic>
        <p:nvPicPr>
          <p:cNvPr id="3075" name="Picture 3" descr="F:\АТЕСТАЦИЯ\СЕРТИФМКАТЫ\sertifikat__zvezdochka_patonina_alisa_w360_h3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500438"/>
            <a:ext cx="4214818" cy="2950373"/>
          </a:xfrm>
          <a:prstGeom prst="rect">
            <a:avLst/>
          </a:prstGeom>
          <a:noFill/>
        </p:spPr>
      </p:pic>
      <p:pic>
        <p:nvPicPr>
          <p:cNvPr id="3076" name="Picture 4" descr="F:\АТЕСТАЦИЯ\СЕРТИФМКАТЫ\sertifikat__zvezdochka_krasnova_vika_w360_h3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3490678"/>
            <a:ext cx="3890486" cy="2938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Q\Pictures\фон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14348" y="500042"/>
          <a:ext cx="4125573" cy="5500726"/>
        </p:xfrm>
        <a:graphic>
          <a:graphicData uri="http://schemas.openxmlformats.org/presentationml/2006/ole">
            <p:oleObj spid="_x0000_s2051" name="Документ" r:id="rId4" imgW="7554023" imgH="10687156" progId="Word.Document.12">
              <p:embed/>
            </p:oleObj>
          </a:graphicData>
        </a:graphic>
      </p:graphicFrame>
      <p:pic>
        <p:nvPicPr>
          <p:cNvPr id="2053" name="Picture 5" descr="F:\сценарии\мы чтим сегодня наших дедов.mp4_snapshot_00.02.004.jpg"/>
          <p:cNvPicPr>
            <a:picLocks noChangeAspect="1" noChangeArrowheads="1"/>
          </p:cNvPicPr>
          <p:nvPr/>
        </p:nvPicPr>
        <p:blipFill>
          <a:blip r:embed="rId5" cstate="email"/>
          <a:srcRect l="19999" r="26667" b="3704"/>
          <a:stretch>
            <a:fillRect/>
          </a:stretch>
        </p:blipFill>
        <p:spPr bwMode="auto">
          <a:xfrm>
            <a:off x="5143472" y="2071678"/>
            <a:ext cx="3719172" cy="3777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F:\АТЕСТАЦИЯ\СЕРТИФМКАТЫ\грамоты ,сертификаты\гр6.jpg"/>
          <p:cNvPicPr>
            <a:picLocks noChangeAspect="1" noChangeArrowheads="1"/>
          </p:cNvPicPr>
          <p:nvPr/>
        </p:nvPicPr>
        <p:blipFill>
          <a:blip r:embed="rId3" cstate="email">
            <a:lum bright="-20000" contrast="30000"/>
          </a:blip>
          <a:srcRect b="2083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F:\АТЕСТАЦИЯ\СЕРТИФМКАТЫ\грамоты ,сертификаты\гр4.jpg"/>
          <p:cNvPicPr>
            <a:picLocks noChangeAspect="1" noChangeArrowheads="1"/>
          </p:cNvPicPr>
          <p:nvPr/>
        </p:nvPicPr>
        <p:blipFill>
          <a:blip r:embed="rId3" cstate="email"/>
          <a:srcRect t="5253" r="442"/>
          <a:stretch>
            <a:fillRect/>
          </a:stretch>
        </p:blipFill>
        <p:spPr bwMode="auto">
          <a:xfrm>
            <a:off x="214282" y="285728"/>
            <a:ext cx="4489106" cy="6072206"/>
          </a:xfrm>
          <a:prstGeom prst="rect">
            <a:avLst/>
          </a:prstGeom>
          <a:noFill/>
        </p:spPr>
      </p:pic>
      <p:pic>
        <p:nvPicPr>
          <p:cNvPr id="7172" name="Picture 4" descr="F:\АТЕСТАЦИЯ\СЕРТИФМКАТЫ\грамоты ,сертификаты\гр.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285728"/>
            <a:ext cx="4071678" cy="6072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5298" name="Picture 2" descr="C:\Users\Q\Documents\гр49.jpg"/>
          <p:cNvPicPr>
            <a:picLocks noChangeAspect="1" noChangeArrowheads="1"/>
          </p:cNvPicPr>
          <p:nvPr/>
        </p:nvPicPr>
        <p:blipFill>
          <a:blip r:embed="rId3" cstate="email"/>
          <a:srcRect l="2023" t="418" r="1119" b="2807"/>
          <a:stretch>
            <a:fillRect/>
          </a:stretch>
        </p:blipFill>
        <p:spPr bwMode="auto">
          <a:xfrm>
            <a:off x="1142976" y="1000108"/>
            <a:ext cx="714380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Q\Pictures\фон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Monotype Corsiva" pitchFamily="66" charset="0"/>
              </a:rPr>
              <a:t>«Если вы хотите, чтобы ваши дети сделали первый возможный шаг к Нобелевской премии, начинайте не с химии, а с музыки. Ибо музыка – пища для мозга, в структурах музыки скрыты все последующие научные открытия. И. Эйнштейн со скрипкой, и Планк у рояля – не случайность, не прихоть, а божественная необходимость».</a:t>
            </a:r>
            <a:br>
              <a:rPr lang="ru-RU" sz="32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Monotype Corsiva" pitchFamily="66" charset="0"/>
              </a:rPr>
              <a:t>                                                     М.Казинка</a:t>
            </a:r>
            <a:endParaRPr lang="ru-RU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97346"/>
            <a:ext cx="871543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«</a:t>
            </a:r>
            <a:r>
              <a:rPr lang="ru-RU" sz="3200" b="1" u="sng" dirty="0" smtClean="0">
                <a:solidFill>
                  <a:srgbClr val="00B0F0"/>
                </a:solidFill>
                <a:latin typeface="Monotype Corsiva" pitchFamily="66" charset="0"/>
              </a:rPr>
              <a:t>Музыка для ребёнка- </a:t>
            </a: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мир радостных переживаний. Чтобы открыть перед ним дверь в этот мир, надо развивать у него способности,  прежде всего музыкальный слух и эмоциональную отзывчивость. Иначе музыка не выполнит свои воспитательные функции»,- эти слова Н.А. Ветлугиной я всегда беру за основу в своей работе.</a:t>
            </a:r>
          </a:p>
          <a:p>
            <a:endParaRPr lang="ru-RU" sz="2400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Работа музыкального руководителя многогранна: я учу детей петь, танцевать, играть на детских музыкальных инструментах, слушать и воспринимать музыку, творчески проживать музыкальный образ. Начинается моя работа с детьми в возрасте 1,7-2 лет. На пути продолжительностью в пять лет ребята систематически и последовательно, от простого к сложному знакомятся с прекрасным миром музыкального искусства. Формирование полноценной, гармоничной личности ребёнка средствами музыкального искусства - </a:t>
            </a:r>
            <a:r>
              <a:rPr lang="ru-RU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3200" b="1" u="sng" dirty="0" smtClean="0">
                <a:solidFill>
                  <a:srgbClr val="00B0F0"/>
                </a:solidFill>
                <a:latin typeface="Monotype Corsiva" pitchFamily="66" charset="0"/>
              </a:rPr>
              <a:t>цель моей  работы.</a:t>
            </a:r>
            <a:endParaRPr lang="ru-RU" sz="3200" b="1" u="sng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Q\Pictures\фон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3120" y="0"/>
            <a:ext cx="84377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Повышение квалификации</a:t>
            </a:r>
            <a:endParaRPr lang="ru-RU" sz="54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pic>
        <p:nvPicPr>
          <p:cNvPr id="3075" name="Picture 3" descr="F:\АТЕСТАЦИЯ\СЕРТИФМКАТЫ\грамоты ,сертификаты\гр20.jpg"/>
          <p:cNvPicPr>
            <a:picLocks noChangeAspect="1" noChangeArrowheads="1"/>
          </p:cNvPicPr>
          <p:nvPr/>
        </p:nvPicPr>
        <p:blipFill>
          <a:blip r:embed="rId3" cstate="email">
            <a:lum bright="-20000" contrast="20000"/>
          </a:blip>
          <a:srcRect t="3797" r="4310"/>
          <a:stretch>
            <a:fillRect/>
          </a:stretch>
        </p:blipFill>
        <p:spPr bwMode="auto">
          <a:xfrm>
            <a:off x="566770" y="857232"/>
            <a:ext cx="8148633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F:\АТЕСТАЦИЯ\СЕРТИФМКАТЫ\грамоты ,сертификаты\гр21.jpg"/>
          <p:cNvPicPr>
            <a:picLocks noChangeAspect="1" noChangeArrowheads="1"/>
          </p:cNvPicPr>
          <p:nvPr/>
        </p:nvPicPr>
        <p:blipFill>
          <a:blip r:embed="rId3" cstate="email"/>
          <a:srcRect l="2459" t="1099" b="3297"/>
          <a:stretch>
            <a:fillRect/>
          </a:stretch>
        </p:blipFill>
        <p:spPr bwMode="auto">
          <a:xfrm>
            <a:off x="428596" y="357166"/>
            <a:ext cx="8286808" cy="6143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F:\АТЕСТАЦИЯ\СЕРТИФМКАТЫ\грамоты ,сертификаты\гр22.jpg"/>
          <p:cNvPicPr>
            <a:picLocks noChangeAspect="1" noChangeArrowheads="1"/>
          </p:cNvPicPr>
          <p:nvPr/>
        </p:nvPicPr>
        <p:blipFill>
          <a:blip r:embed="rId3" cstate="email"/>
          <a:srcRect l="2041"/>
          <a:stretch>
            <a:fillRect/>
          </a:stretch>
        </p:blipFill>
        <p:spPr bwMode="auto">
          <a:xfrm>
            <a:off x="428597" y="231055"/>
            <a:ext cx="8429684" cy="6412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Q\Pictures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F:\АТЕСТАЦИЯ\СЕРТИФМКАТЫ\грамоты ,сертификаты\гр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213</Words>
  <Application>Microsoft Office PowerPoint</Application>
  <PresentationFormat>Экран (4:3)</PresentationFormat>
  <Paragraphs>12</Paragraphs>
  <Slides>45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Тема Office</vt:lpstr>
      <vt:lpstr>Документ</vt:lpstr>
      <vt:lpstr>                        Музыкального руководителя Ячменевой Ольги Владимировны </vt:lpstr>
      <vt:lpstr>Мууз</vt:lpstr>
      <vt:lpstr>. Должность- музыкальный руководитель . Образование - Ростовское Музыкально-педагогическое училище . Специальность- учитель музыки, музыкальный воспитатель . Стаж работы: 33 года  . Первая квалификационная категория Приказ департамента образования  Ярославской области № 02-02/37 от 30.03.2012 г.  </vt:lpstr>
      <vt:lpstr>«Музыка, как книга делает нас лучше, умнее и добрее»  Д. Кабалевский  Мой девиз: «Сделать жизнь в детском саду интересной книгой, а праздничные дни  и развлечения её лучшими страницами»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                                    Ячменева                        Ольга Владимировна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«Если вы хотите, чтобы ваши дети сделали первый возможный шаг к Нобелевской премии, начинайте не с химии, а с музыки. Ибо музыка – пища для мозга, в структурах музыки скрыты все последующие научные открытия. И. Эйнштейн со скрипкой, и Планк у рояля – не случайность, не прихоть, а божественная необходимость».                                                      М.Казинка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Музыкального руководителя Ячменевой Ольги Владимировны</dc:title>
  <dc:creator>Q</dc:creator>
  <cp:lastModifiedBy>HP</cp:lastModifiedBy>
  <cp:revision>12</cp:revision>
  <dcterms:created xsi:type="dcterms:W3CDTF">2022-02-12T18:16:52Z</dcterms:created>
  <dcterms:modified xsi:type="dcterms:W3CDTF">2022-02-21T13:56:44Z</dcterms:modified>
</cp:coreProperties>
</file>