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0" r:id="rId4"/>
    <p:sldId id="261" r:id="rId5"/>
    <p:sldId id="265" r:id="rId6"/>
    <p:sldId id="266" r:id="rId7"/>
    <p:sldId id="310" r:id="rId8"/>
    <p:sldId id="309" r:id="rId9"/>
    <p:sldId id="288" r:id="rId10"/>
    <p:sldId id="262" r:id="rId11"/>
    <p:sldId id="263" r:id="rId12"/>
    <p:sldId id="264" r:id="rId13"/>
    <p:sldId id="267" r:id="rId14"/>
    <p:sldId id="268" r:id="rId15"/>
    <p:sldId id="269" r:id="rId16"/>
    <p:sldId id="270" r:id="rId17"/>
    <p:sldId id="271" r:id="rId18"/>
    <p:sldId id="315" r:id="rId19"/>
    <p:sldId id="273" r:id="rId20"/>
    <p:sldId id="274" r:id="rId21"/>
    <p:sldId id="275" r:id="rId22"/>
    <p:sldId id="276" r:id="rId23"/>
    <p:sldId id="277" r:id="rId24"/>
    <p:sldId id="278" r:id="rId25"/>
    <p:sldId id="316" r:id="rId26"/>
    <p:sldId id="287" r:id="rId27"/>
    <p:sldId id="279" r:id="rId28"/>
    <p:sldId id="280" r:id="rId29"/>
    <p:sldId id="281" r:id="rId30"/>
    <p:sldId id="282" r:id="rId31"/>
    <p:sldId id="311" r:id="rId32"/>
    <p:sldId id="283" r:id="rId33"/>
    <p:sldId id="289" r:id="rId34"/>
    <p:sldId id="290" r:id="rId35"/>
    <p:sldId id="284" r:id="rId36"/>
    <p:sldId id="285" r:id="rId37"/>
    <p:sldId id="286" r:id="rId38"/>
    <p:sldId id="291" r:id="rId39"/>
    <p:sldId id="292" r:id="rId40"/>
    <p:sldId id="293" r:id="rId41"/>
    <p:sldId id="300" r:id="rId42"/>
    <p:sldId id="301" r:id="rId43"/>
    <p:sldId id="302" r:id="rId44"/>
    <p:sldId id="294" r:id="rId45"/>
    <p:sldId id="295" r:id="rId46"/>
    <p:sldId id="296" r:id="rId47"/>
    <p:sldId id="297" r:id="rId48"/>
    <p:sldId id="298" r:id="rId49"/>
    <p:sldId id="299" r:id="rId50"/>
    <p:sldId id="303" r:id="rId51"/>
    <p:sldId id="304" r:id="rId52"/>
    <p:sldId id="305" r:id="rId53"/>
    <p:sldId id="306" r:id="rId54"/>
    <p:sldId id="312" r:id="rId55"/>
    <p:sldId id="307" r:id="rId56"/>
    <p:sldId id="308" r:id="rId57"/>
    <p:sldId id="313" r:id="rId58"/>
    <p:sldId id="314" r:id="rId59"/>
    <p:sldId id="317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6" d="100"/>
          <a:sy n="36" d="100"/>
        </p:scale>
        <p:origin x="-91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68E8-D8C0-4DA2-AABA-D21D6B8F9F9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E2ED-1C1B-4C93-82B4-90A2950FC0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68E8-D8C0-4DA2-AABA-D21D6B8F9F9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E2ED-1C1B-4C93-82B4-90A2950FC0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68E8-D8C0-4DA2-AABA-D21D6B8F9F9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E2ED-1C1B-4C93-82B4-90A2950FC0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68E8-D8C0-4DA2-AABA-D21D6B8F9F9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E2ED-1C1B-4C93-82B4-90A2950FC0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68E8-D8C0-4DA2-AABA-D21D6B8F9F9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E2ED-1C1B-4C93-82B4-90A2950FC0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68E8-D8C0-4DA2-AABA-D21D6B8F9F9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E2ED-1C1B-4C93-82B4-90A2950FC0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68E8-D8C0-4DA2-AABA-D21D6B8F9F9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E2ED-1C1B-4C93-82B4-90A2950FC0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68E8-D8C0-4DA2-AABA-D21D6B8F9F9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E2ED-1C1B-4C93-82B4-90A2950FC0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68E8-D8C0-4DA2-AABA-D21D6B8F9F9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E2ED-1C1B-4C93-82B4-90A2950FC0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68E8-D8C0-4DA2-AABA-D21D6B8F9F9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E2ED-1C1B-4C93-82B4-90A2950FC0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68E8-D8C0-4DA2-AABA-D21D6B8F9F9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9E2ED-1C1B-4C93-82B4-90A2950FC0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168E8-D8C0-4DA2-AABA-D21D6B8F9F98}" type="datetimeFigureOut">
              <a:rPr lang="ru-RU" smtClean="0"/>
              <a:pPr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9E2ED-1C1B-4C93-82B4-90A2950FC0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2.doc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Группа «Кораблик»</a:t>
            </a:r>
            <a:br>
              <a:rPr lang="ru-RU" dirty="0" smtClean="0"/>
            </a:br>
            <a:r>
              <a:rPr lang="ru-RU" dirty="0" smtClean="0"/>
              <a:t>2017-2018 год</a:t>
            </a:r>
            <a:endParaRPr lang="ru-RU" dirty="0"/>
          </a:p>
        </p:txBody>
      </p:sp>
      <p:pic>
        <p:nvPicPr>
          <p:cNvPr id="3074" name="Picture 2" descr="C:\Users\Book\Desktop\ср. гр фото\фотки для отчета\korablik_w250_h26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285852" y="2214553"/>
            <a:ext cx="6715172" cy="4013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Осень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Book\Desktop\Новая папка\100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736"/>
            <a:ext cx="8215370" cy="50530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Фотовыставка </a:t>
            </a:r>
            <a:br>
              <a:rPr lang="ru-RU" dirty="0" smtClean="0"/>
            </a:br>
            <a:r>
              <a:rPr lang="ru-RU" dirty="0" smtClean="0"/>
              <a:t>«Летние воспоминания»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11-15 сентября</a:t>
            </a:r>
          </a:p>
          <a:p>
            <a:pPr>
              <a:buNone/>
            </a:pPr>
            <a:r>
              <a:rPr lang="ru-RU" dirty="0" smtClean="0"/>
              <a:t>Цель: вспомнить об интересных моментах из   	летнего отпуска детей.</a:t>
            </a:r>
          </a:p>
          <a:p>
            <a:pPr>
              <a:buNone/>
            </a:pPr>
            <a:r>
              <a:rPr lang="ru-RU" dirty="0" smtClean="0"/>
              <a:t>Организатор МДОУ «Детский сад №237»</a:t>
            </a:r>
          </a:p>
          <a:p>
            <a:pPr>
              <a:buNone/>
            </a:pPr>
            <a:r>
              <a:rPr lang="ru-RU" dirty="0" smtClean="0"/>
              <a:t>Участники: 7 человек (Кошкина У., Куликова А., Романова С., Сухорукова Э., Румянцева Д., Филиппов Д., Смирнов Т.).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Book\Desktop\ср. гр фото\фотки для отчета\dsc_0019_w360_h3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222235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	21 сентября –родительское собрание </a:t>
            </a:r>
          </a:p>
          <a:p>
            <a:pPr>
              <a:buNone/>
            </a:pPr>
            <a:r>
              <a:rPr lang="ru-RU" dirty="0" smtClean="0"/>
              <a:t>			«И снова здравствуйте».</a:t>
            </a:r>
          </a:p>
          <a:p>
            <a:pPr>
              <a:buNone/>
            </a:pPr>
            <a:r>
              <a:rPr lang="ru-RU" dirty="0" smtClean="0"/>
              <a:t>Цель: познакомить родителей с предстоящей 	работой на год,  решение орг. вопросов, 	выбор родительского комитета.</a:t>
            </a:r>
            <a:endParaRPr lang="ru-RU" dirty="0"/>
          </a:p>
        </p:txBody>
      </p:sp>
      <p:pic>
        <p:nvPicPr>
          <p:cNvPr id="3074" name="Picture 2" descr="C:\Users\Book\Desktop\ср. гр фото\фотки для отчета\сидят_родител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4500570"/>
            <a:ext cx="2900354" cy="1493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Выставка- конкурс </a:t>
            </a:r>
            <a:br>
              <a:rPr lang="ru-RU" dirty="0" smtClean="0"/>
            </a:br>
            <a:r>
              <a:rPr lang="ru-RU" dirty="0" smtClean="0"/>
              <a:t>«Осенние фантазии»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Срок проведения: 16-20 октября</a:t>
            </a:r>
          </a:p>
          <a:p>
            <a:pPr>
              <a:buNone/>
            </a:pPr>
            <a:r>
              <a:rPr lang="ru-RU" sz="2400" dirty="0" smtClean="0"/>
              <a:t>Цель: развить активный познавательный интерес у детей и родителей к окружающему миру,  фантазию, воспитать  любовь к природе.</a:t>
            </a:r>
          </a:p>
          <a:p>
            <a:pPr>
              <a:buNone/>
            </a:pPr>
            <a:r>
              <a:rPr lang="ru-RU" sz="2400" dirty="0" smtClean="0"/>
              <a:t>Организатор: МДОУ «Детский сад №237»</a:t>
            </a:r>
          </a:p>
          <a:p>
            <a:pPr>
              <a:buNone/>
            </a:pPr>
            <a:r>
              <a:rPr lang="ru-RU" sz="2400" dirty="0" smtClean="0"/>
              <a:t>Участники: 6 человек</a:t>
            </a:r>
          </a:p>
          <a:p>
            <a:pPr>
              <a:buNone/>
            </a:pPr>
            <a:r>
              <a:rPr lang="ru-RU" sz="2400" dirty="0" smtClean="0"/>
              <a:t>Призеры: </a:t>
            </a:r>
          </a:p>
          <a:p>
            <a:pPr>
              <a:buNone/>
            </a:pPr>
            <a:r>
              <a:rPr lang="ru-RU" sz="2400" dirty="0"/>
              <a:t>	</a:t>
            </a:r>
            <a:r>
              <a:rPr lang="ru-RU" sz="2400" dirty="0" smtClean="0"/>
              <a:t>	1 место: Кузьмина В., Романова С.</a:t>
            </a:r>
          </a:p>
          <a:p>
            <a:pPr>
              <a:buNone/>
            </a:pPr>
            <a:r>
              <a:rPr lang="ru-RU" sz="2400" dirty="0"/>
              <a:t>	</a:t>
            </a:r>
            <a:r>
              <a:rPr lang="ru-RU" sz="2400" dirty="0" smtClean="0"/>
              <a:t>	2 место: Сухорукова Э., </a:t>
            </a:r>
            <a:r>
              <a:rPr lang="ru-RU" sz="2400" dirty="0" err="1" smtClean="0"/>
              <a:t>Рученина</a:t>
            </a:r>
            <a:r>
              <a:rPr lang="ru-RU" sz="2400" dirty="0" smtClean="0"/>
              <a:t> П.</a:t>
            </a:r>
          </a:p>
          <a:p>
            <a:pPr>
              <a:buNone/>
            </a:pPr>
            <a:r>
              <a:rPr lang="ru-RU" sz="2400" dirty="0"/>
              <a:t>	</a:t>
            </a:r>
            <a:r>
              <a:rPr lang="ru-RU" sz="2400" dirty="0" smtClean="0"/>
              <a:t>	3 место Куликова А., Цыплакова С.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Book\Desktop\ср. гр фото\фотки для отчета\img_0022_w360_h3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7810555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Выставка рисунков </a:t>
            </a:r>
            <a:br>
              <a:rPr lang="ru-RU" dirty="0" smtClean="0"/>
            </a:br>
            <a:r>
              <a:rPr lang="ru-RU" dirty="0" smtClean="0"/>
              <a:t>«Профессия моего папы» (посвящена Дню отца)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000240"/>
            <a:ext cx="7615262" cy="419736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/>
              <a:t>Срок проведения: 23-27 октября</a:t>
            </a:r>
          </a:p>
          <a:p>
            <a:pPr>
              <a:buNone/>
            </a:pPr>
            <a:r>
              <a:rPr lang="ru-RU" sz="2400" dirty="0" smtClean="0"/>
              <a:t>Цель:  расширить  представления детей  о профессиях пап,     воспитать чувство уважения к людям труда.</a:t>
            </a:r>
          </a:p>
          <a:p>
            <a:pPr>
              <a:buNone/>
            </a:pPr>
            <a:r>
              <a:rPr lang="ru-RU" sz="2400" dirty="0" smtClean="0"/>
              <a:t>Организатор:  МДОУ «Детский сад №237»</a:t>
            </a:r>
          </a:p>
          <a:p>
            <a:pPr>
              <a:buNone/>
            </a:pPr>
            <a:r>
              <a:rPr lang="ru-RU" sz="2400" dirty="0" smtClean="0"/>
              <a:t>Участники: 7 человек</a:t>
            </a:r>
          </a:p>
          <a:p>
            <a:pPr>
              <a:buNone/>
            </a:pPr>
            <a:r>
              <a:rPr lang="ru-RU" sz="2400" dirty="0" smtClean="0"/>
              <a:t>Призеры: </a:t>
            </a:r>
          </a:p>
          <a:p>
            <a:pPr>
              <a:buNone/>
            </a:pPr>
            <a:r>
              <a:rPr lang="ru-RU" sz="2400" dirty="0"/>
              <a:t>	</a:t>
            </a:r>
            <a:r>
              <a:rPr lang="ru-RU" sz="2400" dirty="0" smtClean="0"/>
              <a:t>1 место: Мохов П., Романова С.</a:t>
            </a:r>
          </a:p>
          <a:p>
            <a:pPr>
              <a:buNone/>
            </a:pPr>
            <a:r>
              <a:rPr lang="ru-RU" sz="2400" dirty="0"/>
              <a:t>	</a:t>
            </a:r>
            <a:r>
              <a:rPr lang="ru-RU" sz="2400" dirty="0" smtClean="0"/>
              <a:t>2 место: Кузьмина В., Кошкина У., Смирнов Т., </a:t>
            </a:r>
            <a:r>
              <a:rPr lang="ru-RU" sz="2400" dirty="0" err="1" smtClean="0"/>
              <a:t>Захряпина</a:t>
            </a:r>
            <a:r>
              <a:rPr lang="ru-RU" sz="2400" dirty="0" smtClean="0"/>
              <a:t> В.</a:t>
            </a:r>
          </a:p>
          <a:p>
            <a:pPr>
              <a:buNone/>
            </a:pPr>
            <a:r>
              <a:rPr lang="ru-RU" sz="2400" dirty="0"/>
              <a:t>	</a:t>
            </a:r>
            <a:r>
              <a:rPr lang="ru-RU" sz="2400" dirty="0" smtClean="0"/>
              <a:t>3 место:  </a:t>
            </a:r>
            <a:r>
              <a:rPr lang="ru-RU" sz="2400" dirty="0" err="1" smtClean="0"/>
              <a:t>Рученина</a:t>
            </a:r>
            <a:r>
              <a:rPr lang="ru-RU" sz="2400" dirty="0" smtClean="0"/>
              <a:t> П.</a:t>
            </a:r>
          </a:p>
          <a:p>
            <a:pPr>
              <a:buNone/>
            </a:pP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Book\Desktop\ср. гр фото\DSC_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8188310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Мастер-класс </a:t>
            </a:r>
            <a:br>
              <a:rPr lang="ru-RU" sz="2800" dirty="0" smtClean="0"/>
            </a:br>
            <a:r>
              <a:rPr lang="ru-RU" sz="2800" dirty="0" smtClean="0"/>
              <a:t>«Эффективные практики сотрудничества с семьями воспитанников в условиях реализации ФГОС»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3 ноября</a:t>
            </a:r>
          </a:p>
          <a:p>
            <a:pPr>
              <a:buNone/>
            </a:pPr>
            <a:r>
              <a:rPr lang="ru-RU" dirty="0" smtClean="0"/>
              <a:t>Организатор: МДОУ «Детский сад №171»</a:t>
            </a:r>
          </a:p>
          <a:p>
            <a:pPr>
              <a:buNone/>
            </a:pPr>
            <a:r>
              <a:rPr lang="ru-RU" dirty="0" smtClean="0"/>
              <a:t>Присутствовала: Пасхина О. В.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3554" name="Picture 2" descr="C:\Users\Book\Desktop\ср. гр фото\DSC_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429000"/>
            <a:ext cx="4825991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Акция </a:t>
            </a:r>
            <a:br>
              <a:rPr lang="ru-RU" dirty="0" smtClean="0"/>
            </a:br>
            <a:r>
              <a:rPr lang="ru-RU" dirty="0" smtClean="0"/>
              <a:t>«Атрибуты для сюжетно-ролевых игр»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Срок проведения: 13-17 ноября</a:t>
            </a:r>
          </a:p>
          <a:p>
            <a:pPr>
              <a:buNone/>
            </a:pPr>
            <a:r>
              <a:rPr lang="ru-RU" dirty="0" smtClean="0"/>
              <a:t>Цель: пополнение предметно-пространственной среды</a:t>
            </a:r>
          </a:p>
          <a:p>
            <a:pPr>
              <a:buNone/>
            </a:pPr>
            <a:r>
              <a:rPr lang="ru-RU" dirty="0" smtClean="0"/>
              <a:t>Организатор: воспитатели</a:t>
            </a:r>
          </a:p>
          <a:p>
            <a:pPr>
              <a:buNone/>
            </a:pPr>
            <a:r>
              <a:rPr lang="ru-RU" dirty="0" smtClean="0"/>
              <a:t>Участники: Мохов Паша, Куликова Алена, Романова Соня, Кошкина </a:t>
            </a:r>
            <a:r>
              <a:rPr lang="ru-RU" dirty="0" err="1" smtClean="0"/>
              <a:t>Уля</a:t>
            </a:r>
            <a:r>
              <a:rPr lang="ru-RU" dirty="0" smtClean="0"/>
              <a:t>, Сухорукова </a:t>
            </a:r>
            <a:r>
              <a:rPr lang="ru-RU" dirty="0" err="1" smtClean="0"/>
              <a:t>Эвелина</a:t>
            </a:r>
            <a:r>
              <a:rPr lang="ru-RU" dirty="0" smtClean="0"/>
              <a:t>,   </a:t>
            </a:r>
            <a:r>
              <a:rPr lang="ru-RU" dirty="0" err="1" smtClean="0"/>
              <a:t>Рученина</a:t>
            </a:r>
            <a:r>
              <a:rPr lang="ru-RU" dirty="0" smtClean="0"/>
              <a:t> Поля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Характеристика группы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Всего: 22 ребенка</a:t>
            </a:r>
          </a:p>
          <a:p>
            <a:r>
              <a:rPr lang="ru-RU" dirty="0" smtClean="0"/>
              <a:t>Возраст: 4-7 лет</a:t>
            </a:r>
          </a:p>
          <a:p>
            <a:r>
              <a:rPr lang="ru-RU" dirty="0" smtClean="0"/>
              <a:t>Мальчики: 7 человек</a:t>
            </a:r>
          </a:p>
          <a:p>
            <a:r>
              <a:rPr lang="ru-RU" dirty="0" smtClean="0"/>
              <a:t>Девочки: 15 человек</a:t>
            </a:r>
            <a:endParaRPr lang="ru-RU" dirty="0"/>
          </a:p>
        </p:txBody>
      </p:sp>
      <p:pic>
        <p:nvPicPr>
          <p:cNvPr id="4098" name="Picture 2" descr="C:\Users\Book\Desktop\ср. гр фото\2018-03-27 03-52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4071942"/>
            <a:ext cx="3870324" cy="2380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Book\Desktop\ср. гр фото\3\20171120_142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7905807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Акция помощи детям, </a:t>
            </a:r>
            <a:br>
              <a:rPr lang="ru-RU" dirty="0" smtClean="0"/>
            </a:br>
            <a:r>
              <a:rPr lang="ru-RU" dirty="0" smtClean="0"/>
              <a:t>попавшим в ДТП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15-22 ноября </a:t>
            </a:r>
          </a:p>
          <a:p>
            <a:pPr>
              <a:buNone/>
            </a:pPr>
            <a:r>
              <a:rPr lang="ru-RU" dirty="0" smtClean="0"/>
              <a:t>Цель: вызвать  у детей сочувствие к пострадавшим, желание помочь, пожалеть.</a:t>
            </a:r>
          </a:p>
          <a:p>
            <a:pPr>
              <a:buNone/>
            </a:pPr>
            <a:r>
              <a:rPr lang="ru-RU" dirty="0" smtClean="0"/>
              <a:t>Организатор МДОУ «Детский сад №237»</a:t>
            </a:r>
          </a:p>
          <a:p>
            <a:pPr>
              <a:buNone/>
            </a:pPr>
            <a:r>
              <a:rPr lang="ru-RU" dirty="0" smtClean="0"/>
              <a:t>Участники: </a:t>
            </a:r>
            <a:r>
              <a:rPr lang="ru-RU" dirty="0" err="1" smtClean="0"/>
              <a:t>Рученина</a:t>
            </a:r>
            <a:r>
              <a:rPr lang="ru-RU" dirty="0" smtClean="0"/>
              <a:t> Поля, Кузьмина Вика, Кошкина </a:t>
            </a:r>
            <a:r>
              <a:rPr lang="ru-RU" dirty="0" err="1" smtClean="0"/>
              <a:t>Уля</a:t>
            </a:r>
            <a:r>
              <a:rPr lang="ru-RU" dirty="0" smtClean="0"/>
              <a:t>,  воспитатели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Book\Desktop\ср. гр фото\акция помощи детям дтп\DSC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938" y="500042"/>
            <a:ext cx="8461466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День Матери </a:t>
            </a:r>
            <a:br>
              <a:rPr lang="ru-RU" dirty="0" smtClean="0"/>
            </a:br>
            <a:r>
              <a:rPr lang="ru-RU" dirty="0" smtClean="0"/>
              <a:t>( мероприятие в группе)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22 ноября</a:t>
            </a:r>
          </a:p>
          <a:p>
            <a:pPr>
              <a:buNone/>
            </a:pPr>
            <a:r>
              <a:rPr lang="ru-RU" dirty="0" smtClean="0"/>
              <a:t>Цель: воспитывать уважительное отношение к матери, создать атмосферу праздника,  способствовать созданию положительных эмоций.</a:t>
            </a:r>
          </a:p>
          <a:p>
            <a:pPr>
              <a:buNone/>
            </a:pPr>
            <a:r>
              <a:rPr lang="ru-RU" dirty="0" smtClean="0"/>
              <a:t>Организатор: воспитатели, </a:t>
            </a:r>
            <a:r>
              <a:rPr lang="ru-RU" dirty="0" err="1" smtClean="0"/>
              <a:t>Пилька</a:t>
            </a:r>
            <a:r>
              <a:rPr lang="ru-RU" dirty="0" smtClean="0"/>
              <a:t> К. И.</a:t>
            </a:r>
          </a:p>
          <a:p>
            <a:pPr>
              <a:buNone/>
            </a:pPr>
            <a:r>
              <a:rPr lang="ru-RU" dirty="0" smtClean="0"/>
              <a:t>Участники: родители и дети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Book\Desktop\ср. гр фото\фотки для отчета\img_0371_w360_h3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3893346" cy="2595564"/>
          </a:xfrm>
          <a:prstGeom prst="rect">
            <a:avLst/>
          </a:prstGeom>
          <a:noFill/>
        </p:spPr>
      </p:pic>
      <p:pic>
        <p:nvPicPr>
          <p:cNvPr id="3075" name="Picture 3" descr="C:\Users\Book\Desktop\ср. гр фото\фотки для отчета\img_0374_w360_h3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85728"/>
            <a:ext cx="3964809" cy="2643206"/>
          </a:xfrm>
          <a:prstGeom prst="rect">
            <a:avLst/>
          </a:prstGeom>
          <a:noFill/>
        </p:spPr>
      </p:pic>
      <p:pic>
        <p:nvPicPr>
          <p:cNvPr id="3076" name="Picture 4" descr="C:\Users\Book\Desktop\ср. гр фото\фотки для отчета\img_0382_w360_h3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0266" y="3286124"/>
            <a:ext cx="4179100" cy="2786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Областной межведомственный семинар «Распространение восстановительной практики  в работе с несовершеннолетними в Ярославской области»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23-24 ноября</a:t>
            </a:r>
          </a:p>
          <a:p>
            <a:pPr>
              <a:buNone/>
            </a:pPr>
            <a:r>
              <a:rPr lang="ru-RU" dirty="0" smtClean="0"/>
              <a:t>Организатор: ГАУ ДПО ЯО «Институт развития образования»</a:t>
            </a:r>
          </a:p>
          <a:p>
            <a:pPr>
              <a:buNone/>
            </a:pPr>
            <a:r>
              <a:rPr lang="ru-RU" dirty="0" smtClean="0"/>
              <a:t>Посетила: Пасхина О.В.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4578" name="Picture 2" descr="C:\Users\Book\Desktop\ср. гр фото\DSC_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929066"/>
            <a:ext cx="4687842" cy="2636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Зима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Book\Desktop\Новая папка\zima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357298"/>
            <a:ext cx="7775684" cy="4859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Благотворительная ярмарка «Подари тепло»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5 декабря</a:t>
            </a:r>
          </a:p>
          <a:p>
            <a:pPr>
              <a:buNone/>
            </a:pPr>
            <a:r>
              <a:rPr lang="ru-RU" dirty="0" smtClean="0"/>
              <a:t>Цель: создание условий для формирования социально- нравственных, духовных ценностей  дошкольников, оказание помощи детям из детских домов.</a:t>
            </a:r>
          </a:p>
          <a:p>
            <a:pPr>
              <a:buNone/>
            </a:pPr>
            <a:r>
              <a:rPr lang="ru-RU" dirty="0" smtClean="0"/>
              <a:t>Организатор: МДОУ «Детский сад №237»</a:t>
            </a:r>
          </a:p>
          <a:p>
            <a:pPr>
              <a:buNone/>
            </a:pPr>
            <a:r>
              <a:rPr lang="ru-RU" dirty="0" smtClean="0"/>
              <a:t>Участники: Романова С., </a:t>
            </a:r>
            <a:r>
              <a:rPr lang="ru-RU" dirty="0" err="1" smtClean="0"/>
              <a:t>Рученина</a:t>
            </a:r>
            <a:r>
              <a:rPr lang="ru-RU" dirty="0" smtClean="0"/>
              <a:t> П., 			Смирнов Т.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Book\Desktop\ср. гр фото\ярмарка\DSC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571480"/>
            <a:ext cx="8429683" cy="47416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Проектная деятельность </a:t>
            </a:r>
            <a:br>
              <a:rPr lang="ru-RU" dirty="0" smtClean="0"/>
            </a:br>
            <a:r>
              <a:rPr lang="ru-RU" dirty="0" smtClean="0"/>
              <a:t>«Все профессии важны»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Срок проведения: ноябрь-январь </a:t>
            </a:r>
          </a:p>
          <a:p>
            <a:pPr>
              <a:buNone/>
            </a:pPr>
            <a:r>
              <a:rPr lang="ru-RU" dirty="0" smtClean="0"/>
              <a:t>Цель: расширение и обобщение представлений детей  о профессиях, орудиях труда, трудовых действиях. Развитие интереса к различным профессиям.</a:t>
            </a:r>
          </a:p>
          <a:p>
            <a:pPr>
              <a:buNone/>
            </a:pPr>
            <a:r>
              <a:rPr lang="ru-RU" dirty="0" smtClean="0"/>
              <a:t>Организатор МДОУ «Детский сад №237»</a:t>
            </a:r>
          </a:p>
          <a:p>
            <a:pPr>
              <a:buNone/>
            </a:pPr>
            <a:r>
              <a:rPr lang="ru-RU" dirty="0" smtClean="0"/>
              <a:t>Ответственный: Кожевникова Н.С.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Проектная деятельность </a:t>
            </a:r>
            <a:br>
              <a:rPr lang="ru-RU" dirty="0" smtClean="0"/>
            </a:br>
            <a:r>
              <a:rPr lang="ru-RU" dirty="0" smtClean="0"/>
              <a:t>«Веселая математика»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Период: октябрь 2017-май 2018</a:t>
            </a:r>
          </a:p>
          <a:p>
            <a:pPr>
              <a:buNone/>
            </a:pPr>
            <a:r>
              <a:rPr lang="ru-RU" dirty="0" smtClean="0"/>
              <a:t>Количество детей: вся группа</a:t>
            </a:r>
          </a:p>
          <a:p>
            <a:pPr>
              <a:buNone/>
            </a:pPr>
            <a:r>
              <a:rPr lang="ru-RU" dirty="0" smtClean="0"/>
              <a:t>Цель: в игровой форме развить математические представления, помочь  овладеть способами и приемами познания, научить применять полученные знания и умения на практике.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Book\Desktop\ср. гр фото\фото группы\20171212_155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3333773" cy="2500330"/>
          </a:xfrm>
          <a:prstGeom prst="rect">
            <a:avLst/>
          </a:prstGeom>
          <a:noFill/>
        </p:spPr>
      </p:pic>
      <p:pic>
        <p:nvPicPr>
          <p:cNvPr id="1027" name="Picture 3" descr="C:\Users\Book\Desktop\ср. гр фото\фото группы\20171221_121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997109"/>
            <a:ext cx="2214578" cy="2952771"/>
          </a:xfrm>
          <a:prstGeom prst="rect">
            <a:avLst/>
          </a:prstGeom>
          <a:noFill/>
        </p:spPr>
      </p:pic>
      <p:pic>
        <p:nvPicPr>
          <p:cNvPr id="1028" name="Picture 4" descr="C:\Users\Book\Desktop\ср. гр фото\фото группы\20171228_120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57166"/>
            <a:ext cx="3243106" cy="2432330"/>
          </a:xfrm>
          <a:prstGeom prst="rect">
            <a:avLst/>
          </a:prstGeom>
          <a:noFill/>
        </p:spPr>
      </p:pic>
      <p:pic>
        <p:nvPicPr>
          <p:cNvPr id="1029" name="Picture 5" descr="C:\Users\Book\Desktop\ср. гр фото\фото группы\20180111_1609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464719"/>
            <a:ext cx="3251140" cy="2438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Book\Desktop\ср. гр фото\3\20180227_181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3714776" cy="2786082"/>
          </a:xfrm>
          <a:prstGeom prst="rect">
            <a:avLst/>
          </a:prstGeom>
          <a:noFill/>
        </p:spPr>
      </p:pic>
      <p:pic>
        <p:nvPicPr>
          <p:cNvPr id="21507" name="Picture 3" descr="C:\Users\Book\Desktop\ср. гр фото\фото группы\20171227_132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071546"/>
            <a:ext cx="544417" cy="408313"/>
          </a:xfrm>
          <a:prstGeom prst="rect">
            <a:avLst/>
          </a:prstGeom>
          <a:noFill/>
        </p:spPr>
      </p:pic>
      <p:pic>
        <p:nvPicPr>
          <p:cNvPr id="21508" name="Picture 4" descr="C:\Users\Book\Desktop\ср. гр фото\фото группы\20180228_074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856" y="276045"/>
            <a:ext cx="3727688" cy="2795765"/>
          </a:xfrm>
          <a:prstGeom prst="rect">
            <a:avLst/>
          </a:prstGeom>
          <a:noFill/>
        </p:spPr>
      </p:pic>
      <p:pic>
        <p:nvPicPr>
          <p:cNvPr id="21509" name="Picture 5" descr="C:\Users\Book\Desktop\ср. гр фото\фото группы\20171128_1541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351552"/>
            <a:ext cx="3643338" cy="2732504"/>
          </a:xfrm>
          <a:prstGeom prst="rect">
            <a:avLst/>
          </a:prstGeom>
          <a:noFill/>
        </p:spPr>
      </p:pic>
      <p:pic>
        <p:nvPicPr>
          <p:cNvPr id="21510" name="Picture 6" descr="C:\Users\Book\Desktop\ср. гр фото\фото группы\IMG-d050934733ddaf30aec54724d98165de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286124"/>
            <a:ext cx="2090724" cy="2787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Педсовет №3 «Формирование представлений детей о профессиях взрослых с использованием современных  технологий обучения дошкольников в соответствии с ФГОС»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27 февраля</a:t>
            </a:r>
          </a:p>
          <a:p>
            <a:pPr>
              <a:buNone/>
            </a:pPr>
            <a:r>
              <a:rPr lang="ru-RU" dirty="0" smtClean="0"/>
              <a:t>Цель: поделиться с коллегами опытом  работы по ознакомлению детей с профессиями.</a:t>
            </a:r>
          </a:p>
          <a:p>
            <a:pPr>
              <a:buNone/>
            </a:pPr>
            <a:r>
              <a:rPr lang="ru-RU" dirty="0" smtClean="0"/>
              <a:t>Организатор МДОУ «Детский сад № 237»</a:t>
            </a:r>
          </a:p>
          <a:p>
            <a:pPr>
              <a:buNone/>
            </a:pPr>
            <a:r>
              <a:rPr lang="ru-RU" dirty="0" smtClean="0"/>
              <a:t>Участник: Кожевникова Н.С.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Фотоконкурс </a:t>
            </a:r>
            <a:br>
              <a:rPr lang="ru-RU" sz="2800" dirty="0" smtClean="0"/>
            </a:br>
            <a:r>
              <a:rPr lang="ru-RU" sz="2800" dirty="0" smtClean="0"/>
              <a:t>«Мы гуляем по району»</a:t>
            </a:r>
            <a:br>
              <a:rPr lang="ru-RU" sz="2800" dirty="0" smtClean="0"/>
            </a:br>
            <a:r>
              <a:rPr lang="ru-RU" sz="2800" dirty="0" smtClean="0"/>
              <a:t> (юбилею Заволжского района посвящается…)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 19-22 февраля</a:t>
            </a:r>
          </a:p>
          <a:p>
            <a:pPr>
              <a:buNone/>
            </a:pPr>
            <a:r>
              <a:rPr lang="ru-RU" dirty="0" smtClean="0"/>
              <a:t>Цель: воспитывать  у детей чувство патриотизма, интереса к своему району. </a:t>
            </a:r>
          </a:p>
          <a:p>
            <a:pPr>
              <a:buNone/>
            </a:pPr>
            <a:r>
              <a:rPr lang="ru-RU" dirty="0" smtClean="0"/>
              <a:t>Организатор: МДОУ «Детский сад № 237»</a:t>
            </a:r>
          </a:p>
          <a:p>
            <a:pPr>
              <a:buNone/>
            </a:pPr>
            <a:r>
              <a:rPr lang="ru-RU" dirty="0" smtClean="0"/>
              <a:t>Участники: Романова С.,  </a:t>
            </a:r>
            <a:r>
              <a:rPr lang="ru-RU" dirty="0" err="1" smtClean="0"/>
              <a:t>Рученина</a:t>
            </a:r>
            <a:r>
              <a:rPr lang="ru-RU" dirty="0" smtClean="0"/>
              <a:t> П., Куликова А., Смирнов Т., Сухорукова Э.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Book\Desktop\20180226_073355_w800_h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85728"/>
            <a:ext cx="7429552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Конкурс рисунков </a:t>
            </a:r>
            <a:br>
              <a:rPr lang="ru-RU" dirty="0" smtClean="0"/>
            </a:br>
            <a:r>
              <a:rPr lang="ru-RU" dirty="0" smtClean="0"/>
              <a:t>«Я гуляю по району»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000" dirty="0" smtClean="0"/>
              <a:t>Срок проведения: 19-22 февраля</a:t>
            </a:r>
          </a:p>
          <a:p>
            <a:pPr>
              <a:buNone/>
            </a:pPr>
            <a:r>
              <a:rPr lang="ru-RU" sz="3000" dirty="0" smtClean="0"/>
              <a:t>Цель: привлечь родителей и детей к совместному творческому процессу, укрепить сотрудничество с семьями.</a:t>
            </a:r>
          </a:p>
          <a:p>
            <a:pPr>
              <a:buNone/>
            </a:pPr>
            <a:r>
              <a:rPr lang="ru-RU" sz="3000" dirty="0" smtClean="0"/>
              <a:t>Организатор: воспитатели</a:t>
            </a:r>
          </a:p>
          <a:p>
            <a:pPr>
              <a:buNone/>
            </a:pPr>
            <a:r>
              <a:rPr lang="ru-RU" sz="3000" dirty="0" smtClean="0"/>
              <a:t>Участники: дети и родители</a:t>
            </a:r>
          </a:p>
          <a:p>
            <a:pPr>
              <a:buNone/>
            </a:pPr>
            <a:r>
              <a:rPr lang="ru-RU" sz="3000" dirty="0" smtClean="0"/>
              <a:t>Призеры: </a:t>
            </a:r>
          </a:p>
          <a:p>
            <a:pPr>
              <a:buNone/>
            </a:pPr>
            <a:r>
              <a:rPr lang="ru-RU" dirty="0" smtClean="0"/>
              <a:t>			1 место: </a:t>
            </a:r>
            <a:r>
              <a:rPr lang="ru-RU" sz="2000" dirty="0" smtClean="0"/>
              <a:t>Никифорова В., Филиппов Д.</a:t>
            </a:r>
          </a:p>
          <a:p>
            <a:pPr>
              <a:buNone/>
            </a:pPr>
            <a:r>
              <a:rPr lang="ru-RU" dirty="0" smtClean="0"/>
              <a:t>			2 место: </a:t>
            </a:r>
            <a:r>
              <a:rPr lang="ru-RU" sz="2000" dirty="0" smtClean="0"/>
              <a:t>Романова С., Кошкина У., Сухорукова Э.,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			3 место: </a:t>
            </a:r>
            <a:r>
              <a:rPr lang="ru-RU" sz="2000" dirty="0" smtClean="0"/>
              <a:t>Мохов П.,  Акимов Т., Куликова А., 				           </a:t>
            </a:r>
            <a:r>
              <a:rPr lang="ru-RU" sz="2000" dirty="0" err="1" smtClean="0"/>
              <a:t>Чеснокова</a:t>
            </a:r>
            <a:r>
              <a:rPr lang="ru-RU" sz="2000" dirty="0" smtClean="0"/>
              <a:t> М., </a:t>
            </a:r>
            <a:r>
              <a:rPr lang="ru-RU" sz="2000" dirty="0" err="1" smtClean="0"/>
              <a:t>Мартыненко</a:t>
            </a:r>
            <a:r>
              <a:rPr lang="ru-RU" sz="2000" dirty="0" smtClean="0"/>
              <a:t> К.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Book\Desktop\20180227_091849_w360_h3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8096307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Открытое занятие по математике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20 марта</a:t>
            </a:r>
          </a:p>
          <a:p>
            <a:pPr>
              <a:buNone/>
            </a:pPr>
            <a:r>
              <a:rPr lang="ru-RU" dirty="0" smtClean="0"/>
              <a:t>Цель: познакомить родителей со структурой и спецификой проведения занятий, вовлечь их в образовательный процесс .</a:t>
            </a:r>
          </a:p>
          <a:p>
            <a:pPr>
              <a:buNone/>
            </a:pPr>
            <a:r>
              <a:rPr lang="ru-RU" dirty="0" smtClean="0"/>
              <a:t>Организатор: МДОУ «Детский сад №237»</a:t>
            </a:r>
          </a:p>
          <a:p>
            <a:pPr>
              <a:buNone/>
            </a:pPr>
            <a:r>
              <a:rPr lang="ru-RU" dirty="0" smtClean="0"/>
              <a:t>Участники: воспитатели, дети, родители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Book\Desktop\ср. гр фото\открытое занятие по фцкм 2018\IMG_03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94650" y="776865"/>
            <a:ext cx="2786084" cy="2089563"/>
          </a:xfrm>
          <a:prstGeom prst="rect">
            <a:avLst/>
          </a:prstGeom>
          <a:noFill/>
        </p:spPr>
      </p:pic>
      <p:pic>
        <p:nvPicPr>
          <p:cNvPr id="3075" name="Picture 3" descr="C:\Users\Book\Desktop\ср. гр фото\открытое занятие по фцкм 2018\IMG_0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303975" y="553621"/>
            <a:ext cx="2714645" cy="2178860"/>
          </a:xfrm>
          <a:prstGeom prst="rect">
            <a:avLst/>
          </a:prstGeom>
          <a:noFill/>
        </p:spPr>
      </p:pic>
      <p:pic>
        <p:nvPicPr>
          <p:cNvPr id="3076" name="Picture 4" descr="C:\Users\Book\Desktop\ср. гр фото\открытое занятие по фцкм 2018\IMG_03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714752"/>
            <a:ext cx="1785846" cy="1339385"/>
          </a:xfrm>
          <a:prstGeom prst="rect">
            <a:avLst/>
          </a:prstGeom>
          <a:noFill/>
        </p:spPr>
      </p:pic>
      <p:pic>
        <p:nvPicPr>
          <p:cNvPr id="3077" name="Picture 5" descr="C:\Users\Book\Desktop\ср. гр фото\открытое занятие по фцкм 2018\IMG_03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030457" y="625058"/>
            <a:ext cx="2714646" cy="2035985"/>
          </a:xfrm>
          <a:prstGeom prst="rect">
            <a:avLst/>
          </a:prstGeom>
          <a:noFill/>
        </p:spPr>
      </p:pic>
      <p:pic>
        <p:nvPicPr>
          <p:cNvPr id="3078" name="Picture 6" descr="C:\Users\Book\Desktop\ср. гр фото\2018-03-22 07-27-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986175" y="3551076"/>
            <a:ext cx="2786083" cy="2113305"/>
          </a:xfrm>
          <a:prstGeom prst="rect">
            <a:avLst/>
          </a:prstGeom>
          <a:noFill/>
        </p:spPr>
      </p:pic>
      <p:pic>
        <p:nvPicPr>
          <p:cNvPr id="3079" name="Picture 7" descr="C:\Users\Book\Desktop\ср. гр фото\открытое занятие по фцкм 2018\IMG_03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297626" y="3631408"/>
            <a:ext cx="2762270" cy="2071702"/>
          </a:xfrm>
          <a:prstGeom prst="rect">
            <a:avLst/>
          </a:prstGeom>
          <a:noFill/>
        </p:spPr>
      </p:pic>
      <p:pic>
        <p:nvPicPr>
          <p:cNvPr id="3080" name="Picture 8" descr="C:\Users\Book\Desktop\ср. гр фото\Ире от Пасхиной на страницу группы — копия\открытое занятие\IMG_03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3072999" y="3570679"/>
            <a:ext cx="2847938" cy="2135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Единый день безопасности дорожного движения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22 марта</a:t>
            </a:r>
          </a:p>
          <a:p>
            <a:pPr>
              <a:buNone/>
            </a:pPr>
            <a:r>
              <a:rPr lang="ru-RU" dirty="0" smtClean="0"/>
              <a:t>Цель: расширить и закрепить знания детей о ПДД, их соблюдении, воспитывать ответственность за свою жизнь.</a:t>
            </a:r>
          </a:p>
          <a:p>
            <a:pPr>
              <a:buNone/>
            </a:pPr>
            <a:r>
              <a:rPr lang="ru-RU" dirty="0" smtClean="0"/>
              <a:t>Организатор: МДОУ «Детский сад №237»</a:t>
            </a:r>
          </a:p>
          <a:p>
            <a:pPr>
              <a:buNone/>
            </a:pPr>
            <a:r>
              <a:rPr lang="ru-RU" dirty="0" smtClean="0"/>
              <a:t>Участники: воспитатели и дети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Book\Desktop\ср. гр фото\фотки для отчета\DSC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07657" y="821981"/>
            <a:ext cx="2451442" cy="1378936"/>
          </a:xfrm>
          <a:prstGeom prst="rect">
            <a:avLst/>
          </a:prstGeom>
          <a:noFill/>
        </p:spPr>
      </p:pic>
      <p:pic>
        <p:nvPicPr>
          <p:cNvPr id="3075" name="Picture 3" descr="C:\Users\Book\Desktop\ср. гр фото\фотки для отчета\DSC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285728"/>
            <a:ext cx="3211466" cy="2428892"/>
          </a:xfrm>
          <a:prstGeom prst="rect">
            <a:avLst/>
          </a:prstGeom>
          <a:noFill/>
        </p:spPr>
      </p:pic>
      <p:pic>
        <p:nvPicPr>
          <p:cNvPr id="3076" name="Picture 4" descr="C:\Users\Book\Desktop\ср. гр фото\фотки для отчета\DSC_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429000"/>
            <a:ext cx="4068722" cy="2360094"/>
          </a:xfrm>
          <a:prstGeom prst="rect">
            <a:avLst/>
          </a:prstGeom>
          <a:noFill/>
        </p:spPr>
      </p:pic>
      <p:pic>
        <p:nvPicPr>
          <p:cNvPr id="3077" name="Picture 5" descr="D:\фото группы\20171220_154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57166"/>
            <a:ext cx="3286148" cy="2357454"/>
          </a:xfrm>
          <a:prstGeom prst="rect">
            <a:avLst/>
          </a:prstGeom>
          <a:noFill/>
        </p:spPr>
      </p:pic>
      <p:pic>
        <p:nvPicPr>
          <p:cNvPr id="3078" name="Picture 6" descr="D:\фото группы\20180117_1557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3429000"/>
            <a:ext cx="3286148" cy="2268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Book\Desktop\ср. гр фото\2018-03-22 07-06-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5751" y="892951"/>
            <a:ext cx="3143272" cy="2071702"/>
          </a:xfrm>
          <a:prstGeom prst="rect">
            <a:avLst/>
          </a:prstGeom>
          <a:noFill/>
        </p:spPr>
      </p:pic>
      <p:pic>
        <p:nvPicPr>
          <p:cNvPr id="4099" name="Picture 3" descr="C:\Users\Book\Desktop\ср. гр фото\2018-03-22 07-07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929066"/>
            <a:ext cx="3556025" cy="2000264"/>
          </a:xfrm>
          <a:prstGeom prst="rect">
            <a:avLst/>
          </a:prstGeom>
          <a:noFill/>
        </p:spPr>
      </p:pic>
      <p:pic>
        <p:nvPicPr>
          <p:cNvPr id="4100" name="Picture 4" descr="C:\Users\Book\Desktop\ср. гр фото\2018-03-22 07-07-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1983942"/>
            <a:ext cx="2973328" cy="1795952"/>
          </a:xfrm>
          <a:prstGeom prst="rect">
            <a:avLst/>
          </a:prstGeom>
          <a:noFill/>
        </p:spPr>
      </p:pic>
      <p:pic>
        <p:nvPicPr>
          <p:cNvPr id="4101" name="Picture 5" descr="C:\Users\Book\Desktop\ср. гр фото\2018-03-22 09-11-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249172" y="3609216"/>
            <a:ext cx="3109861" cy="1749297"/>
          </a:xfrm>
          <a:prstGeom prst="rect">
            <a:avLst/>
          </a:prstGeom>
          <a:noFill/>
        </p:spPr>
      </p:pic>
      <p:pic>
        <p:nvPicPr>
          <p:cNvPr id="4102" name="Picture 6" descr="C:\Users\Book\Desktop\ср. гр фото\2018-03-22 09-26-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68067" y="4018157"/>
            <a:ext cx="2508204" cy="1758518"/>
          </a:xfrm>
          <a:prstGeom prst="rect">
            <a:avLst/>
          </a:prstGeom>
          <a:noFill/>
        </p:spPr>
      </p:pic>
      <p:pic>
        <p:nvPicPr>
          <p:cNvPr id="4103" name="Picture 7" descr="C:\Users\Book\Desktop\ср. гр фото\2018-03-22 10-05-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285728"/>
            <a:ext cx="3175022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Весна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Book\Desktop\Новая папка\5-681x4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7879813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6 Всероссийский конкурс детского рисунка «Зеркальный отпечаток»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26 марта- 30 апреля</a:t>
            </a:r>
          </a:p>
          <a:p>
            <a:pPr>
              <a:buNone/>
            </a:pPr>
            <a:r>
              <a:rPr lang="ru-RU" dirty="0" smtClean="0"/>
              <a:t>Организатор: Центр международного сотрудничества «Русская культура»</a:t>
            </a:r>
          </a:p>
          <a:p>
            <a:pPr>
              <a:buNone/>
            </a:pPr>
            <a:r>
              <a:rPr lang="ru-RU" dirty="0" smtClean="0"/>
              <a:t>Участники: Кузьмина В., Сухорукова Э.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Book\Desktop\ср. гр фото\2018-03-21 16-09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89321" y="2254095"/>
            <a:ext cx="3484523" cy="2881098"/>
          </a:xfrm>
          <a:prstGeom prst="rect">
            <a:avLst/>
          </a:prstGeom>
          <a:noFill/>
        </p:spPr>
      </p:pic>
      <p:pic>
        <p:nvPicPr>
          <p:cNvPr id="8195" name="Picture 3" descr="C:\Users\Book\Desktop\ср. гр фото\2018-03-21 16-09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642918"/>
            <a:ext cx="8359512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Конкурс детского творчества «Дорога в космос»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sz="2400" dirty="0" smtClean="0"/>
              <a:t>Срок проведения: 9-13 апреля</a:t>
            </a:r>
          </a:p>
          <a:p>
            <a:pPr>
              <a:buNone/>
            </a:pPr>
            <a:r>
              <a:rPr lang="ru-RU" sz="2400" dirty="0" smtClean="0"/>
              <a:t>Цель: приобщение детей к знаниям о вселенной, создание условий для  творческой самореализации детей и родителей.</a:t>
            </a:r>
          </a:p>
          <a:p>
            <a:pPr>
              <a:buNone/>
            </a:pPr>
            <a:r>
              <a:rPr lang="ru-RU" sz="2400" dirty="0" smtClean="0"/>
              <a:t>Организатор: МДОУ «Детский сад №237»</a:t>
            </a:r>
          </a:p>
          <a:p>
            <a:pPr>
              <a:buNone/>
            </a:pPr>
            <a:r>
              <a:rPr lang="ru-RU" sz="2400" dirty="0" smtClean="0"/>
              <a:t>Участники: дети и родители ( 7 человек)</a:t>
            </a:r>
          </a:p>
          <a:p>
            <a:pPr>
              <a:buNone/>
            </a:pPr>
            <a:r>
              <a:rPr lang="ru-RU" sz="2400" dirty="0" smtClean="0"/>
              <a:t>Призеры: </a:t>
            </a:r>
          </a:p>
          <a:p>
            <a:pPr>
              <a:buNone/>
            </a:pPr>
            <a:r>
              <a:rPr lang="ru-RU" sz="2400" dirty="0" smtClean="0"/>
              <a:t>			1 место: Никифорова В.</a:t>
            </a:r>
          </a:p>
          <a:p>
            <a:pPr>
              <a:buNone/>
            </a:pPr>
            <a:r>
              <a:rPr lang="ru-RU" sz="2400" dirty="0" smtClean="0"/>
              <a:t>			2 место: Романова С., </a:t>
            </a:r>
            <a:r>
              <a:rPr lang="ru-RU" sz="2400" dirty="0" err="1" smtClean="0"/>
              <a:t>Захряпина</a:t>
            </a:r>
            <a:r>
              <a:rPr lang="ru-RU" sz="2400" dirty="0" smtClean="0"/>
              <a:t> В., Сухорукова Э.</a:t>
            </a:r>
          </a:p>
          <a:p>
            <a:pPr>
              <a:buNone/>
            </a:pPr>
            <a:r>
              <a:rPr lang="ru-RU" sz="2400" dirty="0" smtClean="0"/>
              <a:t>			3 место: </a:t>
            </a:r>
            <a:r>
              <a:rPr lang="ru-RU" sz="2400" dirty="0" err="1" smtClean="0"/>
              <a:t>Рученина</a:t>
            </a:r>
            <a:r>
              <a:rPr lang="ru-RU" sz="2400" dirty="0" smtClean="0"/>
              <a:t> П., Кузьмина В., Румянцева Д.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Book\Desktop\ср. гр фото\день космонавтики\2018-04-11 10-17-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8046156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Детский конкурс </a:t>
            </a:r>
            <a:br>
              <a:rPr lang="ru-RU" dirty="0" smtClean="0"/>
            </a:br>
            <a:r>
              <a:rPr lang="ru-RU" dirty="0" smtClean="0"/>
              <a:t>«В ожидании лета»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1 апреля-13 мая</a:t>
            </a:r>
          </a:p>
          <a:p>
            <a:pPr>
              <a:buNone/>
            </a:pPr>
            <a:r>
              <a:rPr lang="ru-RU" dirty="0" smtClean="0"/>
              <a:t>Организатор: МАУ « Ярославский зоопарк»</a:t>
            </a:r>
          </a:p>
          <a:p>
            <a:pPr>
              <a:buNone/>
            </a:pPr>
            <a:r>
              <a:rPr lang="ru-RU" dirty="0" smtClean="0"/>
              <a:t>Участники: Кожевникова Н.С., дети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Book\Desktop\ср. гр фото\3\20180504_164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7317" y="3429000"/>
            <a:ext cx="3514663" cy="2635998"/>
          </a:xfrm>
          <a:prstGeom prst="rect">
            <a:avLst/>
          </a:prstGeom>
          <a:noFill/>
        </p:spPr>
      </p:pic>
      <p:pic>
        <p:nvPicPr>
          <p:cNvPr id="7171" name="Picture 3" descr="C:\Users\Book\Desktop\ср. гр фото\3\20180505_142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85728"/>
            <a:ext cx="3530523" cy="2647892"/>
          </a:xfrm>
          <a:prstGeom prst="rect">
            <a:avLst/>
          </a:prstGeom>
          <a:noFill/>
        </p:spPr>
      </p:pic>
      <p:pic>
        <p:nvPicPr>
          <p:cNvPr id="7172" name="Picture 4" descr="C:\Users\Book\Desktop\ср. гр фото\3\20180505_153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2206588" cy="2942118"/>
          </a:xfrm>
          <a:prstGeom prst="rect">
            <a:avLst/>
          </a:prstGeom>
          <a:noFill/>
        </p:spPr>
      </p:pic>
      <p:pic>
        <p:nvPicPr>
          <p:cNvPr id="7173" name="Picture 5" descr="C:\Users\Book\Desktop\ср. гр фото\3\20180504_164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357562"/>
            <a:ext cx="3571900" cy="2678925"/>
          </a:xfrm>
          <a:prstGeom prst="rect">
            <a:avLst/>
          </a:prstGeom>
          <a:noFill/>
        </p:spPr>
      </p:pic>
      <p:pic>
        <p:nvPicPr>
          <p:cNvPr id="7174" name="Picture 6" descr="C:\Users\Book\Desktop\ср. гр фото\3\20180505_1422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285728"/>
            <a:ext cx="1998618" cy="2664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Неделя детской книги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7-11 мая</a:t>
            </a:r>
          </a:p>
          <a:p>
            <a:pPr>
              <a:buNone/>
            </a:pPr>
            <a:r>
              <a:rPr lang="ru-RU" dirty="0" smtClean="0"/>
              <a:t>Организатор: воспитатели</a:t>
            </a:r>
          </a:p>
          <a:p>
            <a:pPr>
              <a:buNone/>
            </a:pPr>
            <a:r>
              <a:rPr lang="ru-RU" dirty="0" smtClean="0"/>
              <a:t>Участники: воспитатели, дети, родители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Book\Desktop\ср. гр фото\100ANDRO\DSC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285992"/>
            <a:ext cx="3000396" cy="1785950"/>
          </a:xfrm>
          <a:prstGeom prst="rect">
            <a:avLst/>
          </a:prstGeom>
          <a:noFill/>
        </p:spPr>
      </p:pic>
      <p:pic>
        <p:nvPicPr>
          <p:cNvPr id="1026" name="Picture 2" descr="C:\Users\Book\Desktop\неделя дет книги фото\2018-04-06 08-00-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3879828" cy="2182403"/>
          </a:xfrm>
          <a:prstGeom prst="rect">
            <a:avLst/>
          </a:prstGeom>
          <a:noFill/>
        </p:spPr>
      </p:pic>
      <p:pic>
        <p:nvPicPr>
          <p:cNvPr id="1027" name="Picture 3" descr="C:\Users\Book\Desktop\неделя дет книги фото\2018-05-03 10-08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325757" y="3183221"/>
            <a:ext cx="3775044" cy="2123462"/>
          </a:xfrm>
          <a:prstGeom prst="rect">
            <a:avLst/>
          </a:prstGeom>
          <a:noFill/>
        </p:spPr>
      </p:pic>
      <p:pic>
        <p:nvPicPr>
          <p:cNvPr id="1028" name="Picture 4" descr="C:\Users\Book\Desktop\неделя дет книги фото\2018-05-03 10-20-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214290"/>
            <a:ext cx="3143192" cy="1928826"/>
          </a:xfrm>
          <a:prstGeom prst="rect">
            <a:avLst/>
          </a:prstGeom>
          <a:noFill/>
        </p:spPr>
      </p:pic>
      <p:pic>
        <p:nvPicPr>
          <p:cNvPr id="1029" name="Picture 5" descr="C:\Users\Book\Desktop\неделя дет книги фото\2018-05-03 10-33-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2357430"/>
            <a:ext cx="2921021" cy="1643074"/>
          </a:xfrm>
          <a:prstGeom prst="rect">
            <a:avLst/>
          </a:prstGeom>
          <a:noFill/>
        </p:spPr>
      </p:pic>
      <p:pic>
        <p:nvPicPr>
          <p:cNvPr id="1030" name="Picture 6" descr="C:\Users\Book\Desktop\неделя дет книги фото\2018-05-03 10-34-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4286256"/>
            <a:ext cx="3244793" cy="1825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Дополнительное образование детей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		Из 22 детей посещают: </a:t>
            </a:r>
          </a:p>
          <a:p>
            <a:r>
              <a:rPr lang="ru-RU" dirty="0" smtClean="0"/>
              <a:t>спортивные секции-  7 человек</a:t>
            </a:r>
          </a:p>
          <a:p>
            <a:r>
              <a:rPr lang="ru-RU" dirty="0" smtClean="0"/>
              <a:t>подготовка к школе-  2 человека</a:t>
            </a:r>
          </a:p>
          <a:p>
            <a:r>
              <a:rPr lang="ru-RU" dirty="0" smtClean="0"/>
              <a:t>танцы-  2 человека</a:t>
            </a:r>
          </a:p>
          <a:p>
            <a:r>
              <a:rPr lang="ru-RU" dirty="0" smtClean="0"/>
              <a:t>театральные студии- 1 человек</a:t>
            </a:r>
          </a:p>
          <a:p>
            <a:r>
              <a:rPr lang="ru-RU" dirty="0" smtClean="0"/>
              <a:t>художественные студии- 1 человек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Конкурс уголков патриотического воспитания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17-18 апреля</a:t>
            </a:r>
          </a:p>
          <a:p>
            <a:pPr>
              <a:buNone/>
            </a:pPr>
            <a:r>
              <a:rPr lang="ru-RU" dirty="0" smtClean="0"/>
              <a:t>Цель: активизация деятельности воспитателей по патриотическому воспитанию, пополнение РППС по данному разделу.</a:t>
            </a:r>
          </a:p>
          <a:p>
            <a:pPr>
              <a:buNone/>
            </a:pPr>
            <a:r>
              <a:rPr lang="ru-RU" dirty="0" smtClean="0"/>
              <a:t>Организатор: МДОУ «Детский сад №237»</a:t>
            </a:r>
          </a:p>
          <a:p>
            <a:pPr>
              <a:buNone/>
            </a:pPr>
            <a:r>
              <a:rPr lang="ru-RU" dirty="0" smtClean="0"/>
              <a:t>Участники: воспитатели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Book\Desktop\ср. гр фото\2018-04-17 13-09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285728"/>
            <a:ext cx="4191029" cy="2357454"/>
          </a:xfrm>
          <a:prstGeom prst="rect">
            <a:avLst/>
          </a:prstGeom>
          <a:noFill/>
        </p:spPr>
      </p:pic>
      <p:pic>
        <p:nvPicPr>
          <p:cNvPr id="2051" name="Picture 3" descr="C:\Users\Book\Desktop\ср. гр фото\2018-04-17 13-09-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4064028" cy="2286016"/>
          </a:xfrm>
          <a:prstGeom prst="rect">
            <a:avLst/>
          </a:prstGeom>
          <a:noFill/>
        </p:spPr>
      </p:pic>
      <p:pic>
        <p:nvPicPr>
          <p:cNvPr id="2052" name="Picture 4" descr="C:\Users\Book\Desktop\ср. гр фото\2018-04-17 13-09-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857628"/>
            <a:ext cx="3957643" cy="2226174"/>
          </a:xfrm>
          <a:prstGeom prst="rect">
            <a:avLst/>
          </a:prstGeom>
          <a:noFill/>
        </p:spPr>
      </p:pic>
      <p:pic>
        <p:nvPicPr>
          <p:cNvPr id="2053" name="Picture 5" descr="C:\Users\Book\Desktop\ср. гр фото\2018-04-17 13-10-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57628"/>
            <a:ext cx="3857652" cy="2169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Пополнение РППС уголка патриотического воспитания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ru-RU" sz="2000" dirty="0" smtClean="0"/>
              <a:t>Фотоальбомы «Патриотическое воспитание в нашей группе», «Моя семья»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Дидактические игры «Составь герб», «Составь флаг», «Игры с матрешками», «Собери узор»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Картотеки дидактических игр .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Картотеки произведений малых фольклорных форм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Альбомы «Костюмы народов мира», «Элементы краевой символики», «Достопримечательности Ярославля», «Мой любимый район», «Народные промыслы России», «Элементы государственной символики» «Праздники России»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Информационные стенды «Как жили наши предки», «Масленица», «Россия»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Циклы бесед «Истоки патриотизма», «Негосударственные символы России».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Педагогическая карусель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24-27 апреля</a:t>
            </a:r>
          </a:p>
          <a:p>
            <a:pPr>
              <a:buNone/>
            </a:pPr>
            <a:r>
              <a:rPr lang="ru-RU" dirty="0" smtClean="0"/>
              <a:t>Цель: обмен опытом педагогов в экологическом направлении в рамках сетевого взаимодействия.</a:t>
            </a:r>
          </a:p>
          <a:p>
            <a:pPr>
              <a:buNone/>
            </a:pPr>
            <a:r>
              <a:rPr lang="ru-RU" dirty="0" smtClean="0"/>
              <a:t>Участники: Пасхина О.В.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Book\Desktop\ср. гр фото\DSC_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6477046" cy="3643338"/>
          </a:xfrm>
          <a:prstGeom prst="rect">
            <a:avLst/>
          </a:prstGeom>
          <a:noFill/>
        </p:spPr>
      </p:pic>
      <p:pic>
        <p:nvPicPr>
          <p:cNvPr id="22531" name="Picture 3" descr="C:\Users\Book\Desktop\дом\IMG-9a39428816a26afa7f5fd44f2204f55d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3714752"/>
            <a:ext cx="3133711" cy="2350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«Открытка ветерану»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Срок проведения: 3-8 мая</a:t>
            </a:r>
          </a:p>
          <a:p>
            <a:pPr>
              <a:buNone/>
            </a:pPr>
            <a:r>
              <a:rPr lang="ru-RU" dirty="0" smtClean="0"/>
              <a:t>Цель: воспитание чувства патриотизма, уважения к ветеранам</a:t>
            </a:r>
          </a:p>
          <a:p>
            <a:pPr>
              <a:buNone/>
            </a:pPr>
            <a:r>
              <a:rPr lang="ru-RU" dirty="0" smtClean="0"/>
              <a:t>Организатор: МДОУ «Детский сад №237»</a:t>
            </a:r>
          </a:p>
          <a:p>
            <a:pPr>
              <a:buNone/>
            </a:pPr>
            <a:r>
              <a:rPr lang="ru-RU" dirty="0" smtClean="0"/>
              <a:t>Участники: воспитатели, родители, дети ( 5 человек): Романова С., Сухорукова Э., </a:t>
            </a:r>
            <a:r>
              <a:rPr lang="ru-RU" dirty="0" err="1" smtClean="0"/>
              <a:t>Рученина</a:t>
            </a:r>
            <a:r>
              <a:rPr lang="ru-RU" dirty="0" smtClean="0"/>
              <a:t> П., </a:t>
            </a:r>
            <a:r>
              <a:rPr lang="ru-RU" dirty="0" err="1" smtClean="0"/>
              <a:t>Чеснокова</a:t>
            </a:r>
            <a:r>
              <a:rPr lang="ru-RU" dirty="0" smtClean="0"/>
              <a:t> М., Кошкина У.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Book\Desktop\ср. гр фото\2018-05-08 15-28-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14290"/>
            <a:ext cx="5461038" cy="3857652"/>
          </a:xfrm>
          <a:prstGeom prst="rect">
            <a:avLst/>
          </a:prstGeom>
          <a:noFill/>
        </p:spPr>
      </p:pic>
      <p:pic>
        <p:nvPicPr>
          <p:cNvPr id="3075" name="Picture 3" descr="C:\Users\Book\Desktop\ср. гр фото\15258478486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876"/>
            <a:ext cx="1928810" cy="2571747"/>
          </a:xfrm>
          <a:prstGeom prst="rect">
            <a:avLst/>
          </a:prstGeom>
          <a:noFill/>
        </p:spPr>
      </p:pic>
      <p:pic>
        <p:nvPicPr>
          <p:cNvPr id="3076" name="Picture 4" descr="C:\Users\Book\Desktop\ср. гр фото\15258478539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3714752"/>
            <a:ext cx="1785934" cy="2381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Открытое занятие по хореографии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Срок проведения: 17 мая</a:t>
            </a:r>
          </a:p>
          <a:p>
            <a:pPr>
              <a:buNone/>
            </a:pPr>
            <a:r>
              <a:rPr lang="ru-RU" dirty="0" smtClean="0"/>
              <a:t>Цель: показать родителям, какие навыки и       	умения приобрели дети за год.</a:t>
            </a:r>
          </a:p>
          <a:p>
            <a:pPr>
              <a:buNone/>
            </a:pPr>
            <a:r>
              <a:rPr lang="ru-RU" dirty="0" smtClean="0"/>
              <a:t>Ответственный: воспитатели, муз. 					 руководитель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428604"/>
            <a:ext cx="342902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28604"/>
            <a:ext cx="342902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000504"/>
            <a:ext cx="368302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143380"/>
            <a:ext cx="3405212" cy="191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2000240"/>
            <a:ext cx="41910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Планы на будущее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23 мая Родительское собрание в форме 		    круглого стола «Патриотическое 		    воспитание детей в семье»</a:t>
            </a:r>
          </a:p>
          <a:p>
            <a:pPr>
              <a:buNone/>
            </a:pPr>
            <a:r>
              <a:rPr lang="ru-RU" smtClean="0"/>
              <a:t>Цель</a:t>
            </a:r>
            <a:r>
              <a:rPr lang="ru-RU" dirty="0" smtClean="0"/>
              <a:t>: обмен опытом о социально- нравственном воспитании детей в семьях.</a:t>
            </a:r>
            <a:endParaRPr lang="ru-RU" dirty="0"/>
          </a:p>
        </p:txBody>
      </p:sp>
      <p:pic>
        <p:nvPicPr>
          <p:cNvPr id="21506" name="Picture 2" descr="C:\Users\Book\YandexDisk\Мои Яндекс.Картинки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429132"/>
            <a:ext cx="2698734" cy="2024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Book\Desktop\ср. гр фото\фотки для отчета\IMG-61b1442542921b3813f4727e6d904d11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3071810"/>
            <a:ext cx="2893238" cy="1928826"/>
          </a:xfrm>
          <a:prstGeom prst="rect">
            <a:avLst/>
          </a:prstGeom>
          <a:noFill/>
        </p:spPr>
      </p:pic>
      <p:pic>
        <p:nvPicPr>
          <p:cNvPr id="2051" name="Picture 3" descr="C:\Users\Book\Desktop\ср. гр фото\IMG-d4bf8d619088c679106d96d700fc6a0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198" y="214290"/>
            <a:ext cx="1820769" cy="2786082"/>
          </a:xfrm>
          <a:prstGeom prst="rect">
            <a:avLst/>
          </a:prstGeom>
          <a:noFill/>
        </p:spPr>
      </p:pic>
      <p:pic>
        <p:nvPicPr>
          <p:cNvPr id="2052" name="Picture 4" descr="C:\Users\Book\Desktop\ср. гр фото\-YqP94qRMF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08978"/>
            <a:ext cx="2030535" cy="2691417"/>
          </a:xfrm>
          <a:prstGeom prst="rect">
            <a:avLst/>
          </a:prstGeom>
          <a:noFill/>
        </p:spPr>
      </p:pic>
      <p:pic>
        <p:nvPicPr>
          <p:cNvPr id="2053" name="Picture 5" descr="C:\Users\Book\Desktop\Выставка достижений\15244777795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85728"/>
            <a:ext cx="1928826" cy="2786082"/>
          </a:xfrm>
          <a:prstGeom prst="rect">
            <a:avLst/>
          </a:prstGeom>
          <a:noFill/>
        </p:spPr>
      </p:pic>
      <p:pic>
        <p:nvPicPr>
          <p:cNvPr id="2054" name="Picture 6" descr="C:\Users\Book\Desktop\Выставка достижений\152459916575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285728"/>
            <a:ext cx="2089545" cy="2786061"/>
          </a:xfrm>
          <a:prstGeom prst="rect">
            <a:avLst/>
          </a:prstGeom>
          <a:noFill/>
        </p:spPr>
      </p:pic>
      <p:pic>
        <p:nvPicPr>
          <p:cNvPr id="1026" name="Picture 2" descr="C:\Users\Book\Desktop\Рисунок (100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4429132"/>
            <a:ext cx="1584347" cy="2178801"/>
          </a:xfrm>
          <a:prstGeom prst="rect">
            <a:avLst/>
          </a:prstGeom>
          <a:noFill/>
        </p:spPr>
      </p:pic>
      <p:pic>
        <p:nvPicPr>
          <p:cNvPr id="4" name="Picture 2" descr="C:\Users\Book\Desktop\DSC_06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3071810"/>
            <a:ext cx="2890814" cy="1914683"/>
          </a:xfrm>
          <a:prstGeom prst="rect">
            <a:avLst/>
          </a:prstGeom>
          <a:noFill/>
        </p:spPr>
      </p:pic>
      <p:pic>
        <p:nvPicPr>
          <p:cNvPr id="5" name="Picture 2" descr="C:\Users\Book\Desktop\152635621643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92" y="3000372"/>
            <a:ext cx="1714500" cy="3048000"/>
          </a:xfrm>
          <a:prstGeom prst="rect">
            <a:avLst/>
          </a:prstGeom>
          <a:noFill/>
        </p:spPr>
      </p:pic>
      <p:pic>
        <p:nvPicPr>
          <p:cNvPr id="3073" name="Picture 1" descr="C:\Users\Book\Desktop\ср. гр фото\RFeV53BK59w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0694" y="4286256"/>
            <a:ext cx="1381136" cy="1841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Анкетирование родителей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«Степень удовлетворенности родителей качеством образования в ДОУ»</a:t>
            </a:r>
          </a:p>
          <a:p>
            <a:pPr>
              <a:buNone/>
            </a:pPr>
            <a:r>
              <a:rPr lang="ru-RU" dirty="0" smtClean="0"/>
              <a:t>Срок проведения: сентябрь и май </a:t>
            </a:r>
          </a:p>
          <a:p>
            <a:pPr>
              <a:buNone/>
            </a:pPr>
            <a:r>
              <a:rPr lang="ru-RU" dirty="0" smtClean="0"/>
              <a:t>Цель: выявить , насколько родители довольны  работой сотрудников детского сада, а также учесть их пожелания при планировании работы на следующий год.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00034" y="357166"/>
          <a:ext cx="3857764" cy="5782128"/>
        </p:xfrm>
        <a:graphic>
          <a:graphicData uri="http://schemas.openxmlformats.org/presentationml/2006/ole">
            <p:oleObj spid="_x0000_s1026" name="Документ" r:id="rId3" imgW="5931857" imgH="8893554" progId="Word.Document.12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786313" y="500042"/>
          <a:ext cx="3816129" cy="5500726"/>
        </p:xfrm>
        <a:graphic>
          <a:graphicData uri="http://schemas.openxmlformats.org/presentationml/2006/ole">
            <p:oleObj spid="_x0000_s1027" name="Документ" r:id="rId4" imgW="5931857" imgH="8553446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Утренники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Book\Desktop\ср. гр фото\8 марта 2018\IMG_0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874" y="2202647"/>
            <a:ext cx="3905277" cy="2928958"/>
          </a:xfrm>
          <a:prstGeom prst="rect">
            <a:avLst/>
          </a:prstGeom>
          <a:noFill/>
        </p:spPr>
      </p:pic>
      <p:pic>
        <p:nvPicPr>
          <p:cNvPr id="3075" name="Picture 3" descr="C:\Users\Book\Desktop\ср. гр фото\фотки для отчета\dsc_0859_w360_h3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3786190"/>
            <a:ext cx="3429000" cy="2286000"/>
          </a:xfrm>
          <a:prstGeom prst="rect">
            <a:avLst/>
          </a:prstGeom>
          <a:noFill/>
        </p:spPr>
      </p:pic>
      <p:pic>
        <p:nvPicPr>
          <p:cNvPr id="3076" name="Picture 4" descr="C:\Users\Book\Desktop\ср. гр фото\фотки для отчета\img_0073_w360_h3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571612"/>
            <a:ext cx="257175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1099</TotalTime>
  <Words>1044</Words>
  <Application>Microsoft Office PowerPoint</Application>
  <PresentationFormat>Экран (4:3)</PresentationFormat>
  <Paragraphs>163</Paragraphs>
  <Slides>59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1" baseType="lpstr">
      <vt:lpstr>Тема Office</vt:lpstr>
      <vt:lpstr>Документ</vt:lpstr>
      <vt:lpstr>Группа «Кораблик» 2017-2018 год</vt:lpstr>
      <vt:lpstr>Характеристика группы</vt:lpstr>
      <vt:lpstr>Проектная деятельность  «Веселая математика»</vt:lpstr>
      <vt:lpstr>Слайд 4</vt:lpstr>
      <vt:lpstr>Дополнительное образование детей</vt:lpstr>
      <vt:lpstr>Слайд 6</vt:lpstr>
      <vt:lpstr>Анкетирование родителей </vt:lpstr>
      <vt:lpstr>Слайд 8</vt:lpstr>
      <vt:lpstr>Утренники</vt:lpstr>
      <vt:lpstr>Осень</vt:lpstr>
      <vt:lpstr>Фотовыставка  «Летние воспоминания»</vt:lpstr>
      <vt:lpstr>Слайд 12</vt:lpstr>
      <vt:lpstr>Слайд 13</vt:lpstr>
      <vt:lpstr>Выставка- конкурс  «Осенние фантазии»</vt:lpstr>
      <vt:lpstr>Слайд 15</vt:lpstr>
      <vt:lpstr>Выставка рисунков  «Профессия моего папы» (посвящена Дню отца)</vt:lpstr>
      <vt:lpstr>Слайд 17</vt:lpstr>
      <vt:lpstr>Мастер-класс  «Эффективные практики сотрудничества с семьями воспитанников в условиях реализации ФГОС»</vt:lpstr>
      <vt:lpstr>Акция  «Атрибуты для сюжетно-ролевых игр»</vt:lpstr>
      <vt:lpstr>Слайд 20</vt:lpstr>
      <vt:lpstr>Акция помощи детям,  попавшим в ДТП</vt:lpstr>
      <vt:lpstr>Слайд 22</vt:lpstr>
      <vt:lpstr>День Матери  ( мероприятие в группе)</vt:lpstr>
      <vt:lpstr>Слайд 24</vt:lpstr>
      <vt:lpstr>Областной межведомственный семинар «Распространение восстановительной практики  в работе с несовершеннолетними в Ярославской области» </vt:lpstr>
      <vt:lpstr>Зима</vt:lpstr>
      <vt:lpstr>Благотворительная ярмарка «Подари тепло»</vt:lpstr>
      <vt:lpstr>Слайд 28</vt:lpstr>
      <vt:lpstr>Проектная деятельность  «Все профессии важны»</vt:lpstr>
      <vt:lpstr>Слайд 30</vt:lpstr>
      <vt:lpstr>Слайд 31</vt:lpstr>
      <vt:lpstr>Педсовет №3 «Формирование представлений детей о профессиях взрослых с использованием современных  технологий обучения дошкольников в соответствии с ФГОС»</vt:lpstr>
      <vt:lpstr>Фотоконкурс  «Мы гуляем по району»  (юбилею Заволжского района посвящается…)</vt:lpstr>
      <vt:lpstr>Слайд 34</vt:lpstr>
      <vt:lpstr>Конкурс рисунков  «Я гуляю по району»</vt:lpstr>
      <vt:lpstr>Слайд 36</vt:lpstr>
      <vt:lpstr>Открытое занятие по математике</vt:lpstr>
      <vt:lpstr>Слайд 38</vt:lpstr>
      <vt:lpstr>Единый день безопасности дорожного движения</vt:lpstr>
      <vt:lpstr>Слайд 40</vt:lpstr>
      <vt:lpstr>Весна</vt:lpstr>
      <vt:lpstr>6 Всероссийский конкурс детского рисунка «Зеркальный отпечаток»</vt:lpstr>
      <vt:lpstr>Слайд 43</vt:lpstr>
      <vt:lpstr>Конкурс детского творчества «Дорога в космос»</vt:lpstr>
      <vt:lpstr>Слайд 45</vt:lpstr>
      <vt:lpstr>Детский конкурс  «В ожидании лета»</vt:lpstr>
      <vt:lpstr>Слайд 47</vt:lpstr>
      <vt:lpstr>Неделя детской книги</vt:lpstr>
      <vt:lpstr>Слайд 49</vt:lpstr>
      <vt:lpstr>Конкурс уголков патриотического воспитания</vt:lpstr>
      <vt:lpstr>Слайд 51</vt:lpstr>
      <vt:lpstr>Пополнение РППС уголка патриотического воспитания</vt:lpstr>
      <vt:lpstr>Педагогическая карусель</vt:lpstr>
      <vt:lpstr>Слайд 54</vt:lpstr>
      <vt:lpstr>Акция «Открытка ветерану»</vt:lpstr>
      <vt:lpstr>Слайд 56</vt:lpstr>
      <vt:lpstr>Открытое занятие по хореографии</vt:lpstr>
      <vt:lpstr>Слайд 58</vt:lpstr>
      <vt:lpstr>Планы на будущее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«Кораблик»</dc:title>
  <dc:creator>Book</dc:creator>
  <cp:lastModifiedBy>Book</cp:lastModifiedBy>
  <cp:revision>88</cp:revision>
  <dcterms:created xsi:type="dcterms:W3CDTF">2018-05-14T09:52:29Z</dcterms:created>
  <dcterms:modified xsi:type="dcterms:W3CDTF">2018-05-17T07:06:35Z</dcterms:modified>
</cp:coreProperties>
</file>