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4" r:id="rId8"/>
    <p:sldId id="262" r:id="rId9"/>
    <p:sldId id="263" r:id="rId10"/>
    <p:sldId id="265" r:id="rId11"/>
    <p:sldId id="267" r:id="rId12"/>
    <p:sldId id="268" r:id="rId13"/>
    <p:sldId id="269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7232848" cy="187220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 </a:t>
            </a:r>
          </a:p>
          <a:p>
            <a:pPr algn="r"/>
            <a:r>
              <a:rPr lang="ru-RU" dirty="0" smtClean="0"/>
              <a:t>Педагоги группы № 9:</a:t>
            </a:r>
          </a:p>
          <a:p>
            <a:pPr algn="r"/>
            <a:r>
              <a:rPr lang="ru-RU" dirty="0" err="1" smtClean="0"/>
              <a:t>Хухарева</a:t>
            </a:r>
            <a:r>
              <a:rPr lang="ru-RU" dirty="0" smtClean="0"/>
              <a:t> О.Г.</a:t>
            </a:r>
          </a:p>
          <a:p>
            <a:pPr algn="r"/>
            <a:r>
              <a:rPr lang="ru-RU" dirty="0" err="1" smtClean="0"/>
              <a:t>Обряднова</a:t>
            </a:r>
            <a:r>
              <a:rPr lang="ru-RU" dirty="0" smtClean="0"/>
              <a:t> Т.Ф.</a:t>
            </a:r>
          </a:p>
          <a:p>
            <a:pPr algn="r"/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г. Ярославль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2399928"/>
          </a:xfrm>
        </p:spPr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МДОУ «Детский сад №237»</a:t>
            </a:r>
            <a:r>
              <a:rPr lang="ru-RU" sz="1200" dirty="0" smtClean="0">
                <a:solidFill>
                  <a:schemeClr val="tx1"/>
                </a:solidFill>
              </a:rPr>
              <a:t/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3600" b="1" dirty="0" smtClean="0"/>
              <a:t>«Страна фантазия»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700" dirty="0" smtClean="0"/>
              <a:t>Образовательная область </a:t>
            </a:r>
            <a:br>
              <a:rPr lang="ru-RU" sz="2700" dirty="0" smtClean="0"/>
            </a:br>
            <a:r>
              <a:rPr lang="ru-RU" sz="2700" dirty="0" smtClean="0"/>
              <a:t>«Художественно-эстетическое развитие»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2019-2020 учебный год</a:t>
            </a:r>
            <a:endParaRPr lang="ru-RU" dirty="0"/>
          </a:p>
        </p:txBody>
      </p:sp>
      <p:pic>
        <p:nvPicPr>
          <p:cNvPr id="4" name="Содержимое 3" descr="DH_vPYzHEq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340768"/>
            <a:ext cx="2304256" cy="3072341"/>
          </a:xfrm>
        </p:spPr>
      </p:pic>
      <p:pic>
        <p:nvPicPr>
          <p:cNvPr id="5" name="Рисунок 4" descr="pmM0b8PWoe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3645024"/>
            <a:ext cx="3611893" cy="2708920"/>
          </a:xfrm>
          <a:prstGeom prst="rect">
            <a:avLst/>
          </a:prstGeom>
        </p:spPr>
      </p:pic>
      <p:pic>
        <p:nvPicPr>
          <p:cNvPr id="6" name="Рисунок 5" descr="JJugd8RDpO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196752"/>
            <a:ext cx="2247714" cy="299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2020-2021 учебный год</a:t>
            </a:r>
            <a:endParaRPr lang="ru-RU" dirty="0"/>
          </a:p>
        </p:txBody>
      </p:sp>
      <p:pic>
        <p:nvPicPr>
          <p:cNvPr id="13" name="Содержимое 12" descr="seIMI0OLz8Q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72816"/>
            <a:ext cx="1768605" cy="2358140"/>
          </a:xfrm>
        </p:spPr>
      </p:pic>
      <p:pic>
        <p:nvPicPr>
          <p:cNvPr id="1033" name="Picture 9" descr="C:\Users\HP\Desktop\Детский сад\Кружковая работа Страна фантазия\Фото 20-21 готовых работ\eJ3BGzg6ID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844824"/>
            <a:ext cx="1664550" cy="2219400"/>
          </a:xfrm>
          <a:prstGeom prst="rect">
            <a:avLst/>
          </a:prstGeom>
          <a:noFill/>
        </p:spPr>
      </p:pic>
      <p:pic>
        <p:nvPicPr>
          <p:cNvPr id="1034" name="Picture 10" descr="C:\Users\HP\Desktop\Детский сад\Кружковая работа Страна фантазия\Фото 20-21 готовых работ\NC77n7eWfo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4229" y="4557126"/>
            <a:ext cx="1476163" cy="1968218"/>
          </a:xfrm>
          <a:prstGeom prst="rect">
            <a:avLst/>
          </a:prstGeom>
          <a:noFill/>
        </p:spPr>
      </p:pic>
      <p:pic>
        <p:nvPicPr>
          <p:cNvPr id="1035" name="Picture 11" descr="C:\Users\HP\Desktop\Детский сад\Кружковая работа Страна фантазия\Фото 20-21 готовых работ\Nxmy5cXwOs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400261"/>
            <a:ext cx="1584176" cy="2112235"/>
          </a:xfrm>
          <a:prstGeom prst="rect">
            <a:avLst/>
          </a:prstGeom>
          <a:noFill/>
        </p:spPr>
      </p:pic>
      <p:pic>
        <p:nvPicPr>
          <p:cNvPr id="1036" name="Picture 12" descr="C:\Users\HP\Desktop\Детский сад\Кружковая работа Страна фантазия\Фото 20-21 готовых работ\-tZBWDqiBk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1772816"/>
            <a:ext cx="1844570" cy="2459427"/>
          </a:xfrm>
          <a:prstGeom prst="rect">
            <a:avLst/>
          </a:prstGeom>
          <a:noFill/>
        </p:spPr>
      </p:pic>
      <p:pic>
        <p:nvPicPr>
          <p:cNvPr id="2050" name="Picture 2" descr="C:\Users\HP\Desktop\Детский сад\Кружковая работа Страна фантазия\Фото 20-21 готовых работ\h71Hpd_bXU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3527884" y="3969060"/>
            <a:ext cx="1944216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2020-2021 учебный год</a:t>
            </a:r>
            <a:endParaRPr lang="ru-RU" dirty="0"/>
          </a:p>
        </p:txBody>
      </p:sp>
      <p:pic>
        <p:nvPicPr>
          <p:cNvPr id="5" name="Рисунок 4" descr="2w4GCZLm2u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1700808"/>
            <a:ext cx="1728192" cy="2304256"/>
          </a:xfrm>
          <a:prstGeom prst="rect">
            <a:avLst/>
          </a:prstGeom>
        </p:spPr>
      </p:pic>
      <p:pic>
        <p:nvPicPr>
          <p:cNvPr id="6" name="Рисунок 5" descr="4QXhsxML2u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5" y="1628800"/>
            <a:ext cx="2232248" cy="1674186"/>
          </a:xfrm>
          <a:prstGeom prst="rect">
            <a:avLst/>
          </a:prstGeom>
        </p:spPr>
      </p:pic>
      <p:pic>
        <p:nvPicPr>
          <p:cNvPr id="8" name="Содержимое 7" descr="54NnzUsQUvU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539552" y="1628800"/>
            <a:ext cx="2496277" cy="1872208"/>
          </a:xfrm>
        </p:spPr>
      </p:pic>
      <p:pic>
        <p:nvPicPr>
          <p:cNvPr id="3074" name="Picture 2" descr="C:\Users\HP\Desktop\Детский сад\Кружковая работа Страна фантазия\Фото 20-21 готовых работ\cc8iiHlTQJ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221088"/>
            <a:ext cx="1966525" cy="1474894"/>
          </a:xfrm>
          <a:prstGeom prst="rect">
            <a:avLst/>
          </a:prstGeom>
          <a:noFill/>
        </p:spPr>
      </p:pic>
      <p:pic>
        <p:nvPicPr>
          <p:cNvPr id="3075" name="Picture 3" descr="C:\Users\HP\Desktop\Детский сад\Кружковая работа Страна фантазия\Фото 20-21 готовых работ\F4qRt83Xol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2988797" y="4292124"/>
            <a:ext cx="1301974" cy="1735965"/>
          </a:xfrm>
          <a:prstGeom prst="rect">
            <a:avLst/>
          </a:prstGeom>
          <a:noFill/>
        </p:spPr>
      </p:pic>
      <p:pic>
        <p:nvPicPr>
          <p:cNvPr id="3076" name="Picture 4" descr="C:\Users\HP\Desktop\Детский сад\Кружковая работа Страна фантазия\Фото 20-21 готовых работ\OBB-UEDewb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4509120"/>
            <a:ext cx="1798506" cy="1348880"/>
          </a:xfrm>
          <a:prstGeom prst="rect">
            <a:avLst/>
          </a:prstGeom>
          <a:noFill/>
        </p:spPr>
      </p:pic>
      <p:pic>
        <p:nvPicPr>
          <p:cNvPr id="1026" name="Picture 2" descr="C:\Users\HP\Desktop\Детский сад\Кружковая работа Страна фантазия\Фото 20-21 готовых работ\xHoPQ_PsrB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7002270" y="3735034"/>
            <a:ext cx="1620180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2020-2021 учебный год</a:t>
            </a:r>
            <a:endParaRPr lang="ru-RU" dirty="0"/>
          </a:p>
        </p:txBody>
      </p:sp>
      <p:pic>
        <p:nvPicPr>
          <p:cNvPr id="2058" name="Picture 10" descr="C:\Users\HP\Desktop\Детский сад\Кружковая работа Страна фантазия\Фото 20-21 готовых работ\9vz2_ZO6m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437112"/>
            <a:ext cx="1944216" cy="1458162"/>
          </a:xfrm>
          <a:prstGeom prst="rect">
            <a:avLst/>
          </a:prstGeom>
          <a:noFill/>
        </p:spPr>
      </p:pic>
      <p:pic>
        <p:nvPicPr>
          <p:cNvPr id="2059" name="Picture 11" descr="C:\Users\HP\Desktop\Детский сад\Кружковая работа Страна фантазия\Фото 20-21 готовых работ\E7-Zvk1LL1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88840"/>
            <a:ext cx="2496278" cy="1872208"/>
          </a:xfrm>
          <a:prstGeom prst="rect">
            <a:avLst/>
          </a:prstGeom>
          <a:noFill/>
        </p:spPr>
      </p:pic>
      <p:pic>
        <p:nvPicPr>
          <p:cNvPr id="2060" name="Picture 12" descr="C:\Users\HP\Desktop\Детский сад\Кружковая работа Страна фантазия\Фото 20-21 готовых работ\HzMIOhc0CY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916832"/>
            <a:ext cx="2614936" cy="1961202"/>
          </a:xfrm>
          <a:prstGeom prst="rect">
            <a:avLst/>
          </a:prstGeom>
          <a:noFill/>
        </p:spPr>
      </p:pic>
      <p:pic>
        <p:nvPicPr>
          <p:cNvPr id="2061" name="Picture 13" descr="C:\Users\HP\Desktop\Детский сад\Кружковая работа Страна фантазия\Фото 20-21 готовых работ\NTbmyKPL2Y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509120"/>
            <a:ext cx="2012451" cy="1440160"/>
          </a:xfrm>
          <a:prstGeom prst="rect">
            <a:avLst/>
          </a:prstGeom>
          <a:noFill/>
        </p:spPr>
      </p:pic>
      <p:pic>
        <p:nvPicPr>
          <p:cNvPr id="2062" name="Picture 14" descr="C:\Users\HP\Desktop\Детский сад\Кружковая работа Страна фантазия\Фото 20-21 готовых работ\r2hMuAEEv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221087"/>
            <a:ext cx="1440160" cy="2046409"/>
          </a:xfrm>
          <a:prstGeom prst="rect">
            <a:avLst/>
          </a:prstGeom>
          <a:noFill/>
        </p:spPr>
      </p:pic>
      <p:pic>
        <p:nvPicPr>
          <p:cNvPr id="2063" name="Picture 15" descr="C:\Users\HP\Desktop\Детский сад\Кружковая работа Страна фантазия\Фото 20-21 готовых работ\T86PYpQK7M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1988840"/>
            <a:ext cx="2496278" cy="1872208"/>
          </a:xfrm>
          <a:prstGeom prst="rect">
            <a:avLst/>
          </a:prstGeom>
          <a:noFill/>
        </p:spPr>
      </p:pic>
      <p:pic>
        <p:nvPicPr>
          <p:cNvPr id="2064" name="Picture 16" descr="C:\Users\HP\Desktop\Детский сад\Кружковая работа Страна фантазия\Фото 20-21 готовых работ\nZFFF4nqfA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4221089"/>
            <a:ext cx="1387414" cy="2016224"/>
          </a:xfrm>
          <a:prstGeom prst="rect">
            <a:avLst/>
          </a:prstGeom>
          <a:noFill/>
        </p:spPr>
      </p:pic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84176"/>
          </a:xfrm>
        </p:spPr>
        <p:txBody>
          <a:bodyPr>
            <a:normAutofit/>
          </a:bodyPr>
          <a:lstStyle/>
          <a:p>
            <a:r>
              <a:rPr lang="ru-RU" dirty="0" smtClean="0"/>
              <a:t>Литература: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1. Черкасова И. А., </a:t>
            </a:r>
            <a:r>
              <a:rPr lang="ru-RU" dirty="0" err="1" smtClean="0"/>
              <a:t>Руснак</a:t>
            </a:r>
            <a:r>
              <a:rPr lang="ru-RU" dirty="0" smtClean="0"/>
              <a:t> В. Ю., Бутова М. В. Нетрадиционные техники работы с бумагой</a:t>
            </a:r>
          </a:p>
          <a:p>
            <a:r>
              <a:rPr lang="ru-RU" dirty="0" smtClean="0"/>
              <a:t>2. Давыдова Г. Н. </a:t>
            </a:r>
            <a:r>
              <a:rPr lang="ru-RU" dirty="0" err="1" smtClean="0"/>
              <a:t>Пластилинография</a:t>
            </a:r>
            <a:r>
              <a:rPr lang="ru-RU" dirty="0" smtClean="0"/>
              <a:t> для малышей</a:t>
            </a:r>
          </a:p>
          <a:p>
            <a:r>
              <a:rPr lang="ru-RU" dirty="0" smtClean="0"/>
              <a:t>3. Лыкова И. А. Художественный труд в детском саду</a:t>
            </a:r>
          </a:p>
          <a:p>
            <a:r>
              <a:rPr lang="ru-RU" dirty="0" smtClean="0"/>
              <a:t>4. Тихомирова О.Ю., Лебедева Г.А., Пластилиновая картина</a:t>
            </a:r>
          </a:p>
          <a:p>
            <a:pPr>
              <a:buNone/>
            </a:pPr>
            <a:r>
              <a:rPr lang="ru-RU" dirty="0" smtClean="0"/>
              <a:t>                                    Интернет источники:</a:t>
            </a:r>
          </a:p>
          <a:p>
            <a:r>
              <a:rPr lang="ru-RU" dirty="0" smtClean="0"/>
              <a:t>http://www.maam.ru/</a:t>
            </a:r>
          </a:p>
          <a:p>
            <a:r>
              <a:rPr lang="ru-RU" dirty="0" smtClean="0"/>
              <a:t>http://podelkidlyadetei.ru/</a:t>
            </a:r>
          </a:p>
          <a:p>
            <a:r>
              <a:rPr lang="ru-RU" dirty="0" smtClean="0"/>
              <a:t>http://doshkolnik.ru/</a:t>
            </a:r>
          </a:p>
          <a:p>
            <a:r>
              <a:rPr lang="ru-RU" dirty="0" smtClean="0"/>
              <a:t>http://nsportal.ru/</a:t>
            </a:r>
          </a:p>
          <a:p>
            <a:r>
              <a:rPr lang="ru-RU" dirty="0" smtClean="0"/>
              <a:t>http://stranamasterov.ru/</a:t>
            </a:r>
          </a:p>
          <a:p>
            <a:r>
              <a:rPr lang="ru-RU" dirty="0" smtClean="0"/>
              <a:t>http://ped-kopilka.ru/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56184"/>
          </a:xfrm>
        </p:spPr>
        <p:txBody>
          <a:bodyPr>
            <a:normAutofit fontScale="90000"/>
          </a:bodyPr>
          <a:lstStyle/>
          <a:p>
            <a:r>
              <a:rPr lang="ru-RU" sz="2000" u="sng" dirty="0" smtClean="0"/>
              <a:t>Цель:</a:t>
            </a:r>
            <a:r>
              <a:rPr lang="ru-RU" sz="2000" dirty="0" smtClean="0"/>
              <a:t> развивать творческие способности, фантазию, воображение. Помочь ребенку проявить свои художественные способности в различных видах изобразительной и прикладной деятельности.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u="sng" dirty="0" smtClean="0"/>
              <a:t>Задачи:</a:t>
            </a:r>
            <a:endParaRPr lang="ru-RU" dirty="0" smtClean="0"/>
          </a:p>
          <a:p>
            <a:r>
              <a:rPr lang="ru-RU" dirty="0" smtClean="0"/>
              <a:t>1) обучающие:</a:t>
            </a:r>
          </a:p>
          <a:p>
            <a:r>
              <a:rPr lang="ru-RU" dirty="0" smtClean="0"/>
              <a:t>- учить технике </a:t>
            </a:r>
            <a:r>
              <a:rPr lang="ru-RU" dirty="0" err="1" smtClean="0"/>
              <a:t>пластилинография</a:t>
            </a:r>
            <a:r>
              <a:rPr lang="ru-RU" dirty="0" smtClean="0"/>
              <a:t>, рисование клеем, работа с природным и бросовым материалом и т. д.;</a:t>
            </a:r>
          </a:p>
          <a:p>
            <a:r>
              <a:rPr lang="ru-RU" dirty="0" smtClean="0"/>
              <a:t>-учить детей понимать и выполнять словесные инструкции;</a:t>
            </a:r>
          </a:p>
          <a:p>
            <a:r>
              <a:rPr lang="ru-RU" dirty="0" smtClean="0"/>
              <a:t>-учить понимать друг друга;</a:t>
            </a:r>
          </a:p>
          <a:p>
            <a:r>
              <a:rPr lang="ru-RU" dirty="0" smtClean="0"/>
              <a:t>-сформировать интерес к созданию аппликации из природного и бросового материалов;</a:t>
            </a:r>
          </a:p>
          <a:p>
            <a:r>
              <a:rPr lang="ru-RU" dirty="0" smtClean="0"/>
              <a:t>2) развивающие:</a:t>
            </a:r>
          </a:p>
          <a:p>
            <a:r>
              <a:rPr lang="ru-RU" dirty="0" smtClean="0"/>
              <a:t>-развитие координации движений рук, глазомер;</a:t>
            </a:r>
          </a:p>
          <a:p>
            <a:r>
              <a:rPr lang="ru-RU" dirty="0" smtClean="0"/>
              <a:t>-развитие творческой фантазии, эстетического и цветового восприятия;</a:t>
            </a:r>
          </a:p>
          <a:p>
            <a:r>
              <a:rPr lang="ru-RU" dirty="0" smtClean="0"/>
              <a:t>-стимулировать развитие памяти;</a:t>
            </a:r>
          </a:p>
          <a:p>
            <a:r>
              <a:rPr lang="ru-RU" dirty="0" smtClean="0"/>
              <a:t>-развивать способности к концентрации внимания;</a:t>
            </a:r>
          </a:p>
          <a:p>
            <a:r>
              <a:rPr lang="ru-RU" dirty="0" smtClean="0"/>
              <a:t>3) воспитательные:</a:t>
            </a:r>
          </a:p>
          <a:p>
            <a:r>
              <a:rPr lang="ru-RU" dirty="0" smtClean="0"/>
              <a:t>-воспитание навыков аккуратной работы;</a:t>
            </a:r>
          </a:p>
          <a:p>
            <a:r>
              <a:rPr lang="ru-RU" dirty="0" smtClean="0"/>
              <a:t>-воспитание желания участвовать в создании индивидуальных и коллективных работах.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328192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Принципы построения педагогического процесса.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1.От простого к сложному.</a:t>
            </a:r>
          </a:p>
          <a:p>
            <a:r>
              <a:rPr lang="ru-RU" dirty="0" smtClean="0"/>
              <a:t>2.Системность работ.</a:t>
            </a:r>
          </a:p>
          <a:p>
            <a:r>
              <a:rPr lang="ru-RU" dirty="0" smtClean="0"/>
              <a:t>3.Принцип тематических циклов.</a:t>
            </a:r>
          </a:p>
          <a:p>
            <a:r>
              <a:rPr lang="ru-RU" dirty="0" smtClean="0"/>
              <a:t>4.Индивидуальный подход.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12168"/>
          </a:xfrm>
        </p:spPr>
        <p:txBody>
          <a:bodyPr>
            <a:normAutofit/>
          </a:bodyPr>
          <a:lstStyle/>
          <a:p>
            <a:r>
              <a:rPr lang="ru-RU" u="sng" dirty="0" smtClean="0"/>
              <a:t>Методы и приемы обучения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1. Наглядные (показ педагога, пример, помощь).</a:t>
            </a:r>
          </a:p>
          <a:p>
            <a:r>
              <a:rPr lang="ru-RU" dirty="0" smtClean="0"/>
              <a:t>2. Словесные (объяснение, описание, поощрение, убеждение, использование скороговорок, пословиц и поговорок).</a:t>
            </a:r>
          </a:p>
          <a:p>
            <a:r>
              <a:rPr lang="ru-RU" dirty="0" smtClean="0"/>
              <a:t>3. Практические (самостоятельное и совместное выполнение поделки).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бумага, бумажные салфетки разных цветов, клей ПВА, картон,  ножницы, макаронные изделия разной формы, крупы (рис, гречка, пшено, манка, фасоль), пластилин, нитки, ткани, пуговицы,  гуашь, фломастеры, цветные карандаши.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Ожидаемые результаты: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дети познакомятся с различными материалами и их свойствами;</a:t>
            </a:r>
          </a:p>
          <a:p>
            <a:r>
              <a:rPr lang="ru-RU" dirty="0" smtClean="0"/>
              <a:t>освоят навыки работы с ножницами и клеем;</a:t>
            </a:r>
          </a:p>
          <a:p>
            <a:r>
              <a:rPr lang="ru-RU" dirty="0" smtClean="0"/>
              <a:t>научатся некоторым приемам преобразования материалов;</a:t>
            </a:r>
          </a:p>
          <a:p>
            <a:r>
              <a:rPr lang="ru-RU" dirty="0" smtClean="0"/>
              <a:t>научатся видеть необычное в обычном предмете;</a:t>
            </a:r>
          </a:p>
          <a:p>
            <a:r>
              <a:rPr lang="ru-RU" dirty="0" smtClean="0"/>
              <a:t>разовьют мелкую моторику рук;</a:t>
            </a:r>
          </a:p>
          <a:p>
            <a:r>
              <a:rPr lang="ru-RU" dirty="0" smtClean="0"/>
              <a:t>разовьется поисковая деятельность;</a:t>
            </a:r>
          </a:p>
          <a:p>
            <a:r>
              <a:rPr lang="ru-RU" dirty="0" smtClean="0"/>
              <a:t>освоят умение анализировать поделку;</a:t>
            </a:r>
          </a:p>
          <a:p>
            <a:r>
              <a:rPr lang="ru-RU" dirty="0" smtClean="0"/>
              <a:t>сформируется положительное отношение к труду;</a:t>
            </a:r>
          </a:p>
          <a:p>
            <a:r>
              <a:rPr lang="ru-RU" dirty="0" smtClean="0"/>
              <a:t>разовьются конструктивные, познавательные, творческие и художественные способности;</a:t>
            </a:r>
          </a:p>
          <a:p>
            <a:r>
              <a:rPr lang="ru-RU" dirty="0" smtClean="0"/>
              <a:t>подготовится рука к письму.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2019-2020 учебный год</a:t>
            </a:r>
            <a:endParaRPr lang="ru-RU" dirty="0"/>
          </a:p>
        </p:txBody>
      </p:sp>
      <p:pic>
        <p:nvPicPr>
          <p:cNvPr id="1026" name="Picture 2" descr="D:\2я мл группа 2019-20 учг\Кружковая работа Страна фантазия\Фото 19-20 готовых работ\Gq3NSkLAHI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933056"/>
            <a:ext cx="3272201" cy="2454151"/>
          </a:xfrm>
          <a:prstGeom prst="rect">
            <a:avLst/>
          </a:prstGeom>
          <a:noFill/>
        </p:spPr>
      </p:pic>
      <p:pic>
        <p:nvPicPr>
          <p:cNvPr id="1027" name="Picture 3" descr="D:\2я мл группа 2019-20 учг\Кружковая работа Страна фантазия\Фото 19-20 готовых работ\oG4A4RVEFm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96752"/>
            <a:ext cx="3360373" cy="2520280"/>
          </a:xfrm>
          <a:prstGeom prst="rect">
            <a:avLst/>
          </a:prstGeom>
          <a:noFill/>
        </p:spPr>
      </p:pic>
      <p:pic>
        <p:nvPicPr>
          <p:cNvPr id="1028" name="Picture 4" descr="D:\2я мл группа 2019-20 учг\Кружковая работа Страна фантазия\Фото 19-20 готовых работ\QkPFUrBIWb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196752"/>
            <a:ext cx="1854206" cy="2472275"/>
          </a:xfrm>
          <a:prstGeom prst="rect">
            <a:avLst/>
          </a:prstGeom>
          <a:noFill/>
        </p:spPr>
      </p:pic>
      <p:pic>
        <p:nvPicPr>
          <p:cNvPr id="7" name="Рисунок 6" descr="3wiboj0Q7G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4077072"/>
            <a:ext cx="2843808" cy="21328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2019-2020 учебный год</a:t>
            </a:r>
            <a:endParaRPr lang="ru-RU" dirty="0"/>
          </a:p>
        </p:txBody>
      </p:sp>
      <p:pic>
        <p:nvPicPr>
          <p:cNvPr id="4" name="Содержимое 3" descr="_-f7nNlP8r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457654" y="3447002"/>
            <a:ext cx="2484276" cy="3312368"/>
          </a:xfrm>
        </p:spPr>
      </p:pic>
      <p:pic>
        <p:nvPicPr>
          <p:cNvPr id="5" name="Рисунок 4" descr="Ss7NXsMWHo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481402"/>
            <a:ext cx="2088232" cy="2784309"/>
          </a:xfrm>
          <a:prstGeom prst="rect">
            <a:avLst/>
          </a:prstGeom>
        </p:spPr>
      </p:pic>
      <p:pic>
        <p:nvPicPr>
          <p:cNvPr id="6" name="Рисунок 5" descr="xhdJJP0-RG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556792"/>
            <a:ext cx="3931929" cy="2211710"/>
          </a:xfrm>
          <a:prstGeom prst="rect">
            <a:avLst/>
          </a:prstGeom>
        </p:spPr>
      </p:pic>
      <p:pic>
        <p:nvPicPr>
          <p:cNvPr id="7" name="Рисунок 6" descr="AC0JaMlDpm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4581128"/>
            <a:ext cx="2915816" cy="16401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2019-2020 учебный год</a:t>
            </a:r>
            <a:endParaRPr lang="ru-RU" dirty="0"/>
          </a:p>
        </p:txBody>
      </p:sp>
      <p:pic>
        <p:nvPicPr>
          <p:cNvPr id="4" name="Содержимое 3" descr="gopKruRam9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3717032"/>
            <a:ext cx="3272201" cy="2454151"/>
          </a:xfrm>
        </p:spPr>
      </p:pic>
      <p:pic>
        <p:nvPicPr>
          <p:cNvPr id="5" name="Рисунок 4" descr="-J79Jivo9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412776"/>
            <a:ext cx="1566174" cy="2088232"/>
          </a:xfrm>
          <a:prstGeom prst="rect">
            <a:avLst/>
          </a:prstGeom>
        </p:spPr>
      </p:pic>
      <p:pic>
        <p:nvPicPr>
          <p:cNvPr id="6" name="Рисунок 5" descr="kyxPiyyUI5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025684"/>
            <a:ext cx="1584176" cy="2112235"/>
          </a:xfrm>
          <a:prstGeom prst="rect">
            <a:avLst/>
          </a:prstGeom>
        </p:spPr>
      </p:pic>
      <p:pic>
        <p:nvPicPr>
          <p:cNvPr id="7" name="Рисунок 6" descr="ZZ8-457KSh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391091" y="1025733"/>
            <a:ext cx="2322257" cy="309634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208</TotalTime>
  <Words>425</Words>
  <Application>Microsoft Office PowerPoint</Application>
  <PresentationFormat>Экран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Официальная</vt:lpstr>
      <vt:lpstr>МДОУ «Детский сад №237» «Страна фантазия» Образовательная область  «Художественно-эстетическое развитие» </vt:lpstr>
      <vt:lpstr>Цель: развивать творческие способности, фантазию, воображение. Помочь ребенку проявить свои художественные способности в различных видах изобразительной и прикладной деятельности. </vt:lpstr>
      <vt:lpstr>Принципы построения педагогического процесса. </vt:lpstr>
      <vt:lpstr>Методы и приемы обучения. </vt:lpstr>
      <vt:lpstr>Материалы:</vt:lpstr>
      <vt:lpstr>Ожидаемые результаты: </vt:lpstr>
      <vt:lpstr>2019-2020 учебный год</vt:lpstr>
      <vt:lpstr>2019-2020 учебный год</vt:lpstr>
      <vt:lpstr>2019-2020 учебный год</vt:lpstr>
      <vt:lpstr>2019-2020 учебный год</vt:lpstr>
      <vt:lpstr>2020-2021 учебный год</vt:lpstr>
      <vt:lpstr>2020-2021 учебный год</vt:lpstr>
      <vt:lpstr>2020-2021 учебный год</vt:lpstr>
      <vt:lpstr>Литература: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25</cp:revision>
  <dcterms:created xsi:type="dcterms:W3CDTF">2020-05-16T09:24:46Z</dcterms:created>
  <dcterms:modified xsi:type="dcterms:W3CDTF">2021-05-05T05:23:47Z</dcterms:modified>
</cp:coreProperties>
</file>