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4"/>
  </p:notesMasterIdLst>
  <p:sldIdLst>
    <p:sldId id="256" r:id="rId2"/>
    <p:sldId id="257" r:id="rId3"/>
    <p:sldId id="258" r:id="rId4"/>
    <p:sldId id="318" r:id="rId5"/>
    <p:sldId id="259" r:id="rId6"/>
    <p:sldId id="260" r:id="rId7"/>
    <p:sldId id="261" r:id="rId8"/>
    <p:sldId id="277" r:id="rId9"/>
    <p:sldId id="262" r:id="rId10"/>
    <p:sldId id="263" r:id="rId11"/>
    <p:sldId id="298" r:id="rId12"/>
    <p:sldId id="275" r:id="rId13"/>
    <p:sldId id="285" r:id="rId14"/>
    <p:sldId id="276" r:id="rId15"/>
    <p:sldId id="309" r:id="rId16"/>
    <p:sldId id="310" r:id="rId17"/>
    <p:sldId id="311" r:id="rId18"/>
    <p:sldId id="312" r:id="rId19"/>
    <p:sldId id="313" r:id="rId20"/>
    <p:sldId id="314" r:id="rId21"/>
    <p:sldId id="315" r:id="rId22"/>
    <p:sldId id="316" r:id="rId23"/>
    <p:sldId id="317" r:id="rId24"/>
    <p:sldId id="286" r:id="rId25"/>
    <p:sldId id="265" r:id="rId26"/>
    <p:sldId id="266" r:id="rId27"/>
    <p:sldId id="267" r:id="rId28"/>
    <p:sldId id="274" r:id="rId29"/>
    <p:sldId id="269" r:id="rId30"/>
    <p:sldId id="270" r:id="rId31"/>
    <p:sldId id="271" r:id="rId32"/>
    <p:sldId id="272" r:id="rId33"/>
    <p:sldId id="273" r:id="rId34"/>
    <p:sldId id="278" r:id="rId35"/>
    <p:sldId id="279" r:id="rId36"/>
    <p:sldId id="280" r:id="rId37"/>
    <p:sldId id="319" r:id="rId38"/>
    <p:sldId id="281" r:id="rId39"/>
    <p:sldId id="282" r:id="rId40"/>
    <p:sldId id="283" r:id="rId41"/>
    <p:sldId id="284" r:id="rId42"/>
    <p:sldId id="320" r:id="rId43"/>
    <p:sldId id="321" r:id="rId44"/>
    <p:sldId id="324" r:id="rId45"/>
    <p:sldId id="325" r:id="rId46"/>
    <p:sldId id="323" r:id="rId47"/>
    <p:sldId id="322" r:id="rId48"/>
    <p:sldId id="326" r:id="rId49"/>
    <p:sldId id="327" r:id="rId50"/>
    <p:sldId id="300" r:id="rId51"/>
    <p:sldId id="301" r:id="rId52"/>
    <p:sldId id="268"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660"/>
  </p:normalViewPr>
  <p:slideViewPr>
    <p:cSldViewPr>
      <p:cViewPr>
        <p:scale>
          <a:sx n="70" d="100"/>
          <a:sy n="70" d="100"/>
        </p:scale>
        <p:origin x="-7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38F7D-F551-4A4A-9243-79B79B74EA74}" type="datetimeFigureOut">
              <a:rPr lang="ru-RU" smtClean="0"/>
              <a:t>11.05.2021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CA042B-0D99-4571-AA47-CA98F685C9E7}" type="slidenum">
              <a:rPr lang="ru-RU" smtClean="0"/>
              <a:t>‹#›</a:t>
            </a:fld>
            <a:endParaRPr lang="ru-RU"/>
          </a:p>
        </p:txBody>
      </p:sp>
    </p:spTree>
    <p:extLst>
      <p:ext uri="{BB962C8B-B14F-4D97-AF65-F5344CB8AC3E}">
        <p14:creationId xmlns:p14="http://schemas.microsoft.com/office/powerpoint/2010/main" val="111481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CA042B-0D99-4571-AA47-CA98F685C9E7}" type="slidenum">
              <a:rPr lang="ru-RU" smtClean="0"/>
              <a:t>5</a:t>
            </a:fld>
            <a:endParaRPr lang="ru-RU"/>
          </a:p>
        </p:txBody>
      </p:sp>
    </p:spTree>
    <p:extLst>
      <p:ext uri="{BB962C8B-B14F-4D97-AF65-F5344CB8AC3E}">
        <p14:creationId xmlns:p14="http://schemas.microsoft.com/office/powerpoint/2010/main" val="8700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9148245-2EB2-4D05-81F5-64F7EA5112C3}"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0E66B-C3E6-4B13-BBC8-AB9EC6C601F6}"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9148245-2EB2-4D05-81F5-64F7EA5112C3}"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0E66B-C3E6-4B13-BBC8-AB9EC6C601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148245-2EB2-4D05-81F5-64F7EA5112C3}"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0E66B-C3E6-4B13-BBC8-AB9EC6C601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148245-2EB2-4D05-81F5-64F7EA5112C3}"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0E66B-C3E6-4B13-BBC8-AB9EC6C601F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148245-2EB2-4D05-81F5-64F7EA5112C3}" type="datetimeFigureOut">
              <a:rPr lang="ru-RU" smtClean="0"/>
              <a:t>11.05.2021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0E66B-C3E6-4B13-BBC8-AB9EC6C601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148245-2EB2-4D05-81F5-64F7EA5112C3}" type="datetimeFigureOut">
              <a:rPr lang="ru-RU" smtClean="0"/>
              <a:t>11.05.2021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00E66B-C3E6-4B13-BBC8-AB9EC6C601F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148245-2EB2-4D05-81F5-64F7EA5112C3}" type="datetimeFigureOut">
              <a:rPr lang="ru-RU" smtClean="0"/>
              <a:t>11.05.2021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800E66B-C3E6-4B13-BBC8-AB9EC6C601F6}"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9148245-2EB2-4D05-81F5-64F7EA5112C3}" type="datetimeFigureOut">
              <a:rPr lang="ru-RU" smtClean="0"/>
              <a:t>11.05.2021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00E66B-C3E6-4B13-BBC8-AB9EC6C601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8245-2EB2-4D05-81F5-64F7EA5112C3}" type="datetimeFigureOut">
              <a:rPr lang="ru-RU" smtClean="0"/>
              <a:t>11.05.2021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800E66B-C3E6-4B13-BBC8-AB9EC6C601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148245-2EB2-4D05-81F5-64F7EA5112C3}" type="datetimeFigureOut">
              <a:rPr lang="ru-RU" smtClean="0"/>
              <a:t>11.05.2021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00E66B-C3E6-4B13-BBC8-AB9EC6C601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148245-2EB2-4D05-81F5-64F7EA5112C3}" type="datetimeFigureOut">
              <a:rPr lang="ru-RU" smtClean="0"/>
              <a:t>11.05.2021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00E66B-C3E6-4B13-BBC8-AB9EC6C601F6}"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9148245-2EB2-4D05-81F5-64F7EA5112C3}" type="datetimeFigureOut">
              <a:rPr lang="ru-RU" smtClean="0"/>
              <a:t>11.05.2021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800E66B-C3E6-4B13-BBC8-AB9EC6C601F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arget="../media/image22.jpeg" Type="http://schemas.openxmlformats.org/officeDocument/2006/relationships/image"/><Relationship Id="rId2" Target="../media/image21.png" Type="http://schemas.openxmlformats.org/officeDocument/2006/relationships/imag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arget="../media/image25.jpeg" Type="http://schemas.openxmlformats.org/officeDocument/2006/relationships/image"/><Relationship Id="rId2" Target="../media/image24.jpeg" Type="http://schemas.openxmlformats.org/officeDocument/2006/relationships/image"/><Relationship Id="rId1" Target="../slideLayouts/slideLayout7.xml" Type="http://schemas.openxmlformats.org/officeDocument/2006/relationships/slideLayout"/><Relationship Id="rId5" Target="../media/image27.png" Type="http://schemas.openxmlformats.org/officeDocument/2006/relationships/image"/><Relationship Id="rId4" Target="../media/image26.jpeg" Type="http://schemas.openxmlformats.org/officeDocument/2006/relationships/image"/></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image" Target="../media/image28.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0.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arget="../media/image65.jpeg" Type="http://schemas.openxmlformats.org/officeDocument/2006/relationships/imag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7.xml"/><Relationship Id="rId5" Type="http://schemas.openxmlformats.org/officeDocument/2006/relationships/image" Target="../media/image70.jpg"/><Relationship Id="rId4" Type="http://schemas.openxmlformats.org/officeDocument/2006/relationships/image" Target="../media/image69.jpg"/></Relationships>
</file>

<file path=ppt/slides/_rels/slide2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7.xml"/><Relationship Id="rId5" Type="http://schemas.openxmlformats.org/officeDocument/2006/relationships/image" Target="../media/image74.jpg"/><Relationship Id="rId4" Type="http://schemas.openxmlformats.org/officeDocument/2006/relationships/image" Target="../media/image73.jpg"/></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g"/><Relationship Id="rId1" Type="http://schemas.openxmlformats.org/officeDocument/2006/relationships/slideLayout" Target="../slideLayouts/slideLayout7.xml"/><Relationship Id="rId4" Type="http://schemas.openxmlformats.org/officeDocument/2006/relationships/image" Target="../media/image7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arget="../media/image87.jpeg" Type="http://schemas.openxmlformats.org/officeDocument/2006/relationships/image"/><Relationship Id="rId1" Target="../slideLayouts/slideLayout7.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g"/><Relationship Id="rId1" Type="http://schemas.openxmlformats.org/officeDocument/2006/relationships/slideLayout" Target="../slideLayouts/slideLayout7.xml"/><Relationship Id="rId4" Type="http://schemas.openxmlformats.org/officeDocument/2006/relationships/image" Target="../media/image99.jpeg"/></Relationships>
</file>

<file path=ppt/slides/_rels/slide47.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7.xml" Type="http://schemas.openxmlformats.org/officeDocument/2006/relationships/slideLayout"/><Relationship Id="rId5" Target="../media/image3.jpeg" Type="http://schemas.openxmlformats.org/officeDocument/2006/relationships/image"/><Relationship Id="rId4" Target="../media/image2.jpeg" Type="http://schemas.openxmlformats.org/officeDocument/2006/relationships/image"/></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arget="../media/image5.jpeg" Type="http://schemas.openxmlformats.org/officeDocument/2006/relationships/image"/><Relationship Id="rId2" Target="../media/image4.png" Type="http://schemas.openxmlformats.org/officeDocument/2006/relationships/image"/><Relationship Id="rId1" Target="../slideLayouts/slideLayout7.xml" Type="http://schemas.openxmlformats.org/officeDocument/2006/relationships/slideLayout"/><Relationship Id="rId5" Target="../media/image7.jpeg" Type="http://schemas.openxmlformats.org/officeDocument/2006/relationships/image"/><Relationship Id="rId4" Target="../media/image6.jpeg" Type="http://schemas.openxmlformats.org/officeDocument/2006/relationships/image"/></Relationships>
</file>

<file path=ppt/slides/_rels/slide7.xml.rels><?xml version="1.0" encoding="UTF-8" standalone="yes" ?><Relationships xmlns="http://schemas.openxmlformats.org/package/2006/relationships"><Relationship Id="rId3" Target="../media/image9.jpeg" Type="http://schemas.openxmlformats.org/officeDocument/2006/relationships/image"/><Relationship Id="rId2" Target="../media/image8.png" Type="http://schemas.openxmlformats.org/officeDocument/2006/relationships/image"/><Relationship Id="rId1" Target="../slideLayouts/slideLayout7.xml" Type="http://schemas.openxmlformats.org/officeDocument/2006/relationships/slideLayout"/><Relationship Id="rId6" Target="../media/image12.jpeg" Type="http://schemas.openxmlformats.org/officeDocument/2006/relationships/image"/><Relationship Id="rId5" Target="../media/image11.jpeg" Type="http://schemas.openxmlformats.org/officeDocument/2006/relationships/image"/><Relationship Id="rId4" Target="../media/image10.jpeg" Type="http://schemas.openxmlformats.org/officeDocument/2006/relationships/image"/></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arget="../media/image19.jpeg" Type="http://schemas.openxmlformats.org/officeDocument/2006/relationships/image"/><Relationship Id="rId2" Target="../media/image18.jpeg" Type="http://schemas.openxmlformats.org/officeDocument/2006/relationships/image"/><Relationship Id="rId1" Target="../slideLayouts/slideLayout7.xml" Type="http://schemas.openxmlformats.org/officeDocument/2006/relationships/slideLayout"/><Relationship Id="rId4" Target="../media/image20.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5071" y="1124744"/>
            <a:ext cx="7673896" cy="3724096"/>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Организация работы </a:t>
            </a:r>
          </a:p>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групп комбинированной </a:t>
            </a:r>
          </a:p>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направленности для детей с ТНР</a:t>
            </a:r>
          </a:p>
          <a:p>
            <a:pPr algn="ctr"/>
            <a:endPar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из опыта работы </a:t>
            </a:r>
          </a:p>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МДОУ «Детский сад № 237» </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123103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13492"/>
            <a:ext cx="7992888" cy="523220"/>
          </a:xfrm>
          <a:prstGeom prst="rect">
            <a:avLst/>
          </a:prstGeom>
          <a:noFill/>
        </p:spPr>
        <p:txBody>
          <a:bodyPr wrap="square" rtlCol="0">
            <a:spAutoFit/>
          </a:bodyPr>
          <a:lstStyle/>
          <a:p>
            <a:pPr marL="285750" indent="-285750" algn="ctr">
              <a:buFont typeface="Wingdings" pitchFamily="2" charset="2"/>
              <a:buChar char="Ø"/>
            </a:pPr>
            <a:r>
              <a:rPr lang="ru-RU" sz="2800" dirty="0" smtClean="0">
                <a:solidFill>
                  <a:schemeClr val="tx2">
                    <a:lumMod val="60000"/>
                    <a:lumOff val="40000"/>
                  </a:schemeClr>
                </a:solidFill>
              </a:rPr>
              <a:t>Взаимодействие с воспитателями</a:t>
            </a:r>
            <a:endParaRPr lang="ru-RU" sz="2800" dirty="0">
              <a:solidFill>
                <a:schemeClr val="tx2">
                  <a:lumMod val="60000"/>
                  <a:lumOff val="40000"/>
                </a:schemeClr>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30" t="9731" r="45716" b="8837"/>
          <a:stretch/>
        </p:blipFill>
        <p:spPr bwMode="auto">
          <a:xfrm>
            <a:off x="299545" y="784414"/>
            <a:ext cx="4508938" cy="595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554" t="10883" r="14861" b="11746"/>
          <a:stretch/>
        </p:blipFill>
        <p:spPr bwMode="auto">
          <a:xfrm>
            <a:off x="3942343" y="2276872"/>
            <a:ext cx="5014485" cy="36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664484" y="-27384"/>
            <a:ext cx="5997156" cy="1354217"/>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Документация учителя-логопеда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58071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300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7562" t="2212" r="2955" b="4027"/>
          <a:stretch/>
        </p:blipFill>
        <p:spPr>
          <a:xfrm rot="16200000">
            <a:off x="1628714" y="-1135429"/>
            <a:ext cx="6211570" cy="8677925"/>
          </a:xfrm>
          <a:prstGeom prst="rect">
            <a:avLst/>
          </a:prstGeom>
        </p:spPr>
      </p:pic>
    </p:spTree>
    <p:extLst>
      <p:ext uri="{BB962C8B-B14F-4D97-AF65-F5344CB8AC3E}">
        <p14:creationId xmlns:p14="http://schemas.microsoft.com/office/powerpoint/2010/main" val="3870879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541" y="388114"/>
            <a:ext cx="7992888" cy="523220"/>
          </a:xfrm>
          <a:prstGeom prst="rect">
            <a:avLst/>
          </a:prstGeom>
          <a:noFill/>
        </p:spPr>
        <p:txBody>
          <a:bodyPr wrap="square" rtlCol="0">
            <a:spAutoFit/>
          </a:bodyPr>
          <a:lstStyle/>
          <a:p>
            <a:pPr marL="285750" indent="-285750" algn="ctr">
              <a:buFont typeface="Wingdings" pitchFamily="2" charset="2"/>
              <a:buChar char="Ø"/>
            </a:pPr>
            <a:r>
              <a:rPr lang="ru-RU" sz="2800" dirty="0" smtClean="0">
                <a:solidFill>
                  <a:schemeClr val="tx2">
                    <a:lumMod val="60000"/>
                    <a:lumOff val="40000"/>
                  </a:schemeClr>
                </a:solidFill>
              </a:rPr>
              <a:t>Задания для закрепления</a:t>
            </a:r>
            <a:endParaRPr lang="ru-RU" sz="2800" dirty="0">
              <a:solidFill>
                <a:schemeClr val="tx2">
                  <a:lumMod val="60000"/>
                  <a:lumOff val="40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792" y="909780"/>
            <a:ext cx="7848872" cy="560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626" y="1128070"/>
            <a:ext cx="7848872" cy="539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73630" y="1014715"/>
            <a:ext cx="4216709" cy="562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1664484" y="-27384"/>
            <a:ext cx="5997156" cy="1354217"/>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Документация учителя-логопеда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17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2374" t="13686" r="44305" b="9806"/>
          <a:stretch/>
        </p:blipFill>
        <p:spPr bwMode="auto">
          <a:xfrm>
            <a:off x="2591005" y="1027707"/>
            <a:ext cx="4335518" cy="559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70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xit" presetSubtype="32" fill="hold" nodeType="afterEffect">
                                  <p:stCondLst>
                                    <p:cond delay="200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p:cTn id="19" dur="500" fill="hold"/>
                                        <p:tgtEl>
                                          <p:spTgt spid="7171"/>
                                        </p:tgtEl>
                                        <p:attrNameLst>
                                          <p:attrName>ppt_w</p:attrName>
                                        </p:attrNameLst>
                                      </p:cBhvr>
                                      <p:tavLst>
                                        <p:tav tm="0">
                                          <p:val>
                                            <p:fltVal val="0"/>
                                          </p:val>
                                        </p:tav>
                                        <p:tav tm="100000">
                                          <p:val>
                                            <p:strVal val="#ppt_w"/>
                                          </p:val>
                                        </p:tav>
                                      </p:tavLst>
                                    </p:anim>
                                    <p:anim calcmode="lin" valueType="num">
                                      <p:cBhvr>
                                        <p:cTn id="20" dur="500" fill="hold"/>
                                        <p:tgtEl>
                                          <p:spTgt spid="7171"/>
                                        </p:tgtEl>
                                        <p:attrNameLst>
                                          <p:attrName>ppt_h</p:attrName>
                                        </p:attrNameLst>
                                      </p:cBhvr>
                                      <p:tavLst>
                                        <p:tav tm="0">
                                          <p:val>
                                            <p:fltVal val="0"/>
                                          </p:val>
                                        </p:tav>
                                        <p:tav tm="100000">
                                          <p:val>
                                            <p:strVal val="#ppt_h"/>
                                          </p:val>
                                        </p:tav>
                                      </p:tavLst>
                                    </p:anim>
                                    <p:animEffect transition="in" filter="fade">
                                      <p:cBhvr>
                                        <p:cTn id="21" dur="500"/>
                                        <p:tgtEl>
                                          <p:spTgt spid="7171"/>
                                        </p:tgtEl>
                                      </p:cBhvr>
                                    </p:animEffect>
                                  </p:childTnLst>
                                </p:cTn>
                              </p:par>
                            </p:childTnLst>
                          </p:cTn>
                        </p:par>
                        <p:par>
                          <p:cTn id="22" fill="hold">
                            <p:stCondLst>
                              <p:cond delay="4500"/>
                            </p:stCondLst>
                            <p:childTnLst>
                              <p:par>
                                <p:cTn id="23" presetID="31" presetClass="exit" presetSubtype="0" fill="hold" nodeType="afterEffect">
                                  <p:stCondLst>
                                    <p:cond delay="1500"/>
                                  </p:stCondLst>
                                  <p:childTnLst>
                                    <p:anim calcmode="lin" valueType="num">
                                      <p:cBhvr>
                                        <p:cTn id="24" dur="1000"/>
                                        <p:tgtEl>
                                          <p:spTgt spid="7171"/>
                                        </p:tgtEl>
                                        <p:attrNameLst>
                                          <p:attrName>ppt_w</p:attrName>
                                        </p:attrNameLst>
                                      </p:cBhvr>
                                      <p:tavLst>
                                        <p:tav tm="0">
                                          <p:val>
                                            <p:strVal val="ppt_w"/>
                                          </p:val>
                                        </p:tav>
                                        <p:tav tm="100000">
                                          <p:val>
                                            <p:fltVal val="0"/>
                                          </p:val>
                                        </p:tav>
                                      </p:tavLst>
                                    </p:anim>
                                    <p:anim calcmode="lin" valueType="num">
                                      <p:cBhvr>
                                        <p:cTn id="25" dur="1000"/>
                                        <p:tgtEl>
                                          <p:spTgt spid="7171"/>
                                        </p:tgtEl>
                                        <p:attrNameLst>
                                          <p:attrName>ppt_h</p:attrName>
                                        </p:attrNameLst>
                                      </p:cBhvr>
                                      <p:tavLst>
                                        <p:tav tm="0">
                                          <p:val>
                                            <p:strVal val="ppt_h"/>
                                          </p:val>
                                        </p:tav>
                                        <p:tav tm="100000">
                                          <p:val>
                                            <p:fltVal val="0"/>
                                          </p:val>
                                        </p:tav>
                                      </p:tavLst>
                                    </p:anim>
                                    <p:anim calcmode="lin" valueType="num">
                                      <p:cBhvr>
                                        <p:cTn id="26" dur="1000"/>
                                        <p:tgtEl>
                                          <p:spTgt spid="7171"/>
                                        </p:tgtEl>
                                        <p:attrNameLst>
                                          <p:attrName>style.rotation</p:attrName>
                                        </p:attrNameLst>
                                      </p:cBhvr>
                                      <p:tavLst>
                                        <p:tav tm="0">
                                          <p:val>
                                            <p:fltVal val="0"/>
                                          </p:val>
                                        </p:tav>
                                        <p:tav tm="100000">
                                          <p:val>
                                            <p:fltVal val="90"/>
                                          </p:val>
                                        </p:tav>
                                      </p:tavLst>
                                    </p:anim>
                                    <p:animEffect transition="out" filter="fade">
                                      <p:cBhvr>
                                        <p:cTn id="27" dur="1000"/>
                                        <p:tgtEl>
                                          <p:spTgt spid="7171"/>
                                        </p:tgtEl>
                                      </p:cBhvr>
                                    </p:animEffect>
                                    <p:set>
                                      <p:cBhvr>
                                        <p:cTn id="28" dur="1" fill="hold">
                                          <p:stCondLst>
                                            <p:cond delay="999"/>
                                          </p:stCondLst>
                                        </p:cTn>
                                        <p:tgtEl>
                                          <p:spTgt spid="7171"/>
                                        </p:tgtEl>
                                        <p:attrNameLst>
                                          <p:attrName>style.visibility</p:attrName>
                                        </p:attrNameLst>
                                      </p:cBhvr>
                                      <p:to>
                                        <p:strVal val="hidden"/>
                                      </p:to>
                                    </p:set>
                                  </p:childTnLst>
                                </p:cTn>
                              </p:par>
                            </p:childTnLst>
                          </p:cTn>
                        </p:par>
                        <p:par>
                          <p:cTn id="29" fill="hold">
                            <p:stCondLst>
                              <p:cond delay="70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childTnLst>
                          </p:cTn>
                        </p:par>
                        <p:par>
                          <p:cTn id="35" fill="hold">
                            <p:stCondLst>
                              <p:cond delay="8000"/>
                            </p:stCondLst>
                            <p:childTnLst>
                              <p:par>
                                <p:cTn id="36" presetID="53" presetClass="entr" presetSubtype="16" fill="hold" nodeType="afterEffect">
                                  <p:stCondLst>
                                    <p:cond delay="25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541" y="388114"/>
            <a:ext cx="7992888" cy="523220"/>
          </a:xfrm>
          <a:prstGeom prst="rect">
            <a:avLst/>
          </a:prstGeom>
          <a:noFill/>
        </p:spPr>
        <p:txBody>
          <a:bodyPr wrap="square" rtlCol="0">
            <a:spAutoFit/>
          </a:bodyPr>
          <a:lstStyle/>
          <a:p>
            <a:pPr marL="285750" indent="-285750" algn="ctr">
              <a:buFont typeface="Wingdings" pitchFamily="2" charset="2"/>
              <a:buChar char="Ø"/>
            </a:pPr>
            <a:r>
              <a:rPr lang="ru-RU" sz="2800" dirty="0" smtClean="0">
                <a:solidFill>
                  <a:schemeClr val="tx2">
                    <a:lumMod val="60000"/>
                    <a:lumOff val="40000"/>
                  </a:schemeClr>
                </a:solidFill>
              </a:rPr>
              <a:t>Задания для закрепления</a:t>
            </a:r>
            <a:endParaRPr lang="ru-RU" sz="2800" dirty="0">
              <a:solidFill>
                <a:schemeClr val="tx2">
                  <a:lumMod val="60000"/>
                  <a:lumOff val="40000"/>
                </a:schemeClr>
              </a:solidFill>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638" r="21787" b="4722"/>
          <a:stretch/>
        </p:blipFill>
        <p:spPr bwMode="auto">
          <a:xfrm>
            <a:off x="1258803" y="1052736"/>
            <a:ext cx="6808516" cy="442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8240"/>
          <a:stretch/>
        </p:blipFill>
        <p:spPr bwMode="auto">
          <a:xfrm>
            <a:off x="872607" y="1052736"/>
            <a:ext cx="7194712" cy="495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t="10229"/>
          <a:stretch/>
        </p:blipFill>
        <p:spPr bwMode="auto">
          <a:xfrm>
            <a:off x="1065705" y="1639614"/>
            <a:ext cx="7213636" cy="485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1664484" y="-27384"/>
            <a:ext cx="5997156" cy="1354217"/>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Документация учителя-логопеда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171" name="Picture 3"/>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t="8230" b="5042"/>
          <a:stretch/>
        </p:blipFill>
        <p:spPr bwMode="auto">
          <a:xfrm>
            <a:off x="760913" y="1217517"/>
            <a:ext cx="730640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1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xit" presetSubtype="32" fill="hold" nodeType="afterEffect">
                                  <p:stCondLst>
                                    <p:cond delay="200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p:cTn id="19" dur="500" fill="hold"/>
                                        <p:tgtEl>
                                          <p:spTgt spid="7171"/>
                                        </p:tgtEl>
                                        <p:attrNameLst>
                                          <p:attrName>ppt_w</p:attrName>
                                        </p:attrNameLst>
                                      </p:cBhvr>
                                      <p:tavLst>
                                        <p:tav tm="0">
                                          <p:val>
                                            <p:fltVal val="0"/>
                                          </p:val>
                                        </p:tav>
                                        <p:tav tm="100000">
                                          <p:val>
                                            <p:strVal val="#ppt_w"/>
                                          </p:val>
                                        </p:tav>
                                      </p:tavLst>
                                    </p:anim>
                                    <p:anim calcmode="lin" valueType="num">
                                      <p:cBhvr>
                                        <p:cTn id="20" dur="500" fill="hold"/>
                                        <p:tgtEl>
                                          <p:spTgt spid="7171"/>
                                        </p:tgtEl>
                                        <p:attrNameLst>
                                          <p:attrName>ppt_h</p:attrName>
                                        </p:attrNameLst>
                                      </p:cBhvr>
                                      <p:tavLst>
                                        <p:tav tm="0">
                                          <p:val>
                                            <p:fltVal val="0"/>
                                          </p:val>
                                        </p:tav>
                                        <p:tav tm="100000">
                                          <p:val>
                                            <p:strVal val="#ppt_h"/>
                                          </p:val>
                                        </p:tav>
                                      </p:tavLst>
                                    </p:anim>
                                    <p:animEffect transition="in" filter="fade">
                                      <p:cBhvr>
                                        <p:cTn id="21" dur="500"/>
                                        <p:tgtEl>
                                          <p:spTgt spid="7171"/>
                                        </p:tgtEl>
                                      </p:cBhvr>
                                    </p:animEffect>
                                  </p:childTnLst>
                                </p:cTn>
                              </p:par>
                            </p:childTnLst>
                          </p:cTn>
                        </p:par>
                        <p:par>
                          <p:cTn id="22" fill="hold">
                            <p:stCondLst>
                              <p:cond delay="4500"/>
                            </p:stCondLst>
                            <p:childTnLst>
                              <p:par>
                                <p:cTn id="23" presetID="31" presetClass="exit" presetSubtype="0" fill="hold" nodeType="afterEffect">
                                  <p:stCondLst>
                                    <p:cond delay="1500"/>
                                  </p:stCondLst>
                                  <p:childTnLst>
                                    <p:anim calcmode="lin" valueType="num">
                                      <p:cBhvr>
                                        <p:cTn id="24" dur="1000"/>
                                        <p:tgtEl>
                                          <p:spTgt spid="7171"/>
                                        </p:tgtEl>
                                        <p:attrNameLst>
                                          <p:attrName>ppt_w</p:attrName>
                                        </p:attrNameLst>
                                      </p:cBhvr>
                                      <p:tavLst>
                                        <p:tav tm="0">
                                          <p:val>
                                            <p:strVal val="ppt_w"/>
                                          </p:val>
                                        </p:tav>
                                        <p:tav tm="100000">
                                          <p:val>
                                            <p:fltVal val="0"/>
                                          </p:val>
                                        </p:tav>
                                      </p:tavLst>
                                    </p:anim>
                                    <p:anim calcmode="lin" valueType="num">
                                      <p:cBhvr>
                                        <p:cTn id="25" dur="1000"/>
                                        <p:tgtEl>
                                          <p:spTgt spid="7171"/>
                                        </p:tgtEl>
                                        <p:attrNameLst>
                                          <p:attrName>ppt_h</p:attrName>
                                        </p:attrNameLst>
                                      </p:cBhvr>
                                      <p:tavLst>
                                        <p:tav tm="0">
                                          <p:val>
                                            <p:strVal val="ppt_h"/>
                                          </p:val>
                                        </p:tav>
                                        <p:tav tm="100000">
                                          <p:val>
                                            <p:fltVal val="0"/>
                                          </p:val>
                                        </p:tav>
                                      </p:tavLst>
                                    </p:anim>
                                    <p:anim calcmode="lin" valueType="num">
                                      <p:cBhvr>
                                        <p:cTn id="26" dur="1000"/>
                                        <p:tgtEl>
                                          <p:spTgt spid="7171"/>
                                        </p:tgtEl>
                                        <p:attrNameLst>
                                          <p:attrName>style.rotation</p:attrName>
                                        </p:attrNameLst>
                                      </p:cBhvr>
                                      <p:tavLst>
                                        <p:tav tm="0">
                                          <p:val>
                                            <p:fltVal val="0"/>
                                          </p:val>
                                        </p:tav>
                                        <p:tav tm="100000">
                                          <p:val>
                                            <p:fltVal val="90"/>
                                          </p:val>
                                        </p:tav>
                                      </p:tavLst>
                                    </p:anim>
                                    <p:animEffect transition="out" filter="fade">
                                      <p:cBhvr>
                                        <p:cTn id="27" dur="1000"/>
                                        <p:tgtEl>
                                          <p:spTgt spid="7171"/>
                                        </p:tgtEl>
                                      </p:cBhvr>
                                    </p:animEffect>
                                    <p:set>
                                      <p:cBhvr>
                                        <p:cTn id="28" dur="1" fill="hold">
                                          <p:stCondLst>
                                            <p:cond delay="999"/>
                                          </p:stCondLst>
                                        </p:cTn>
                                        <p:tgtEl>
                                          <p:spTgt spid="7171"/>
                                        </p:tgtEl>
                                        <p:attrNameLst>
                                          <p:attrName>style.visibility</p:attrName>
                                        </p:attrNameLst>
                                      </p:cBhvr>
                                      <p:to>
                                        <p:strVal val="hidden"/>
                                      </p:to>
                                    </p:set>
                                  </p:childTnLst>
                                </p:cTn>
                              </p:par>
                            </p:childTnLst>
                          </p:cTn>
                        </p:par>
                        <p:par>
                          <p:cTn id="29" fill="hold">
                            <p:stCondLst>
                              <p:cond delay="70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Effect transition="in" filter="fade">
                                      <p:cBhvr>
                                        <p:cTn id="34" dur="1000"/>
                                        <p:tgtEl>
                                          <p:spTgt spid="11"/>
                                        </p:tgtEl>
                                      </p:cBhvr>
                                    </p:animEffect>
                                  </p:childTnLst>
                                </p:cTn>
                              </p:par>
                            </p:childTnLst>
                          </p:cTn>
                        </p:par>
                        <p:par>
                          <p:cTn id="35" fill="hold">
                            <p:stCondLst>
                              <p:cond delay="8000"/>
                            </p:stCondLst>
                            <p:childTnLst>
                              <p:par>
                                <p:cTn id="36" presetID="53" presetClass="entr" presetSubtype="16" fill="hold" nodeType="afterEffect">
                                  <p:stCondLst>
                                    <p:cond delay="25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988840"/>
            <a:ext cx="6457216" cy="2585323"/>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Документация воспитателя</a:t>
            </a:r>
          </a:p>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 комбинированной группе </a:t>
            </a:r>
          </a:p>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для детей с ТНР</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693898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280920" cy="922114"/>
          </a:xfrm>
        </p:spPr>
        <p:txBody>
          <a:bodyPr/>
          <a:lstStyle/>
          <a:p>
            <a:pPr algn="ctr"/>
            <a:r>
              <a:rPr lang="ru-RU" sz="4400" b="1" dirty="0" smtClean="0"/>
              <a:t>Документация воспитателя</a:t>
            </a:r>
            <a:endParaRPr lang="ru-RU" sz="4400" b="1" dirty="0"/>
          </a:p>
        </p:txBody>
      </p:sp>
      <p:sp>
        <p:nvSpPr>
          <p:cNvPr id="3" name="Содержимое 2"/>
          <p:cNvSpPr>
            <a:spLocks noGrp="1"/>
          </p:cNvSpPr>
          <p:nvPr>
            <p:ph sz="quarter" idx="4294967295"/>
          </p:nvPr>
        </p:nvSpPr>
        <p:spPr>
          <a:xfrm>
            <a:off x="457200" y="1412776"/>
            <a:ext cx="7931224" cy="5061176"/>
          </a:xfrm>
          <a:prstGeom prst="rect">
            <a:avLst/>
          </a:prstGeom>
        </p:spPr>
        <p:txBody>
          <a:bodyPr>
            <a:normAutofit/>
          </a:bodyPr>
          <a:lstStyle/>
          <a:p>
            <a:pPr>
              <a:buFont typeface="Wingdings" pitchFamily="2" charset="2"/>
              <a:buChar char="Ø"/>
            </a:pPr>
            <a:r>
              <a:rPr lang="ru-RU" dirty="0" smtClean="0">
                <a:latin typeface="Times New Roman" pitchFamily="18" charset="0"/>
                <a:cs typeface="Times New Roman" pitchFamily="18" charset="0"/>
              </a:rPr>
              <a:t>Адаптированная основная образовательная программа  для детей с ТНР, МДОУ «Детский сад № 237»</a:t>
            </a:r>
          </a:p>
          <a:p>
            <a:pPr>
              <a:buNone/>
            </a:pPr>
            <a:endParaRPr lang="ru-RU"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Рабочая программа воспитателя средней группы для </a:t>
            </a:r>
            <a:r>
              <a:rPr lang="ru-RU" smtClean="0">
                <a:latin typeface="Times New Roman" pitchFamily="18" charset="0"/>
                <a:cs typeface="Times New Roman" pitchFamily="18" charset="0"/>
              </a:rPr>
              <a:t>детей  с </a:t>
            </a:r>
            <a:r>
              <a:rPr lang="ru-RU" dirty="0" smtClean="0">
                <a:latin typeface="Times New Roman" pitchFamily="18" charset="0"/>
                <a:cs typeface="Times New Roman" pitchFamily="18" charset="0"/>
              </a:rPr>
              <a:t>тяжелыми нарушениями речи</a:t>
            </a:r>
          </a:p>
          <a:p>
            <a:endParaRPr lang="ru-RU"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Диагностика</a:t>
            </a:r>
            <a:r>
              <a:rPr lang="ru-RU" b="1" dirty="0" smtClean="0"/>
              <a:t> </a:t>
            </a:r>
            <a:r>
              <a:rPr lang="ru-RU" dirty="0" smtClean="0">
                <a:latin typeface="Times New Roman" pitchFamily="18" charset="0"/>
                <a:cs typeface="Times New Roman" pitchFamily="18" charset="0"/>
              </a:rPr>
              <a:t>педагогического процесса в средней группе </a:t>
            </a:r>
          </a:p>
          <a:p>
            <a:pPr>
              <a:buFont typeface="Wingdings" pitchFamily="2" charset="2"/>
              <a:buChar char="Ø"/>
            </a:pPr>
            <a:endParaRPr lang="ru-RU"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Индивидуальная программа сопровождения ребенка с ОВЗ (ТНР)</a:t>
            </a:r>
          </a:p>
          <a:p>
            <a:endParaRPr lang="ru-RU"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Журнал взаимодействия с логопедом (рабочие листы)</a:t>
            </a:r>
          </a:p>
          <a:p>
            <a:endParaRPr lang="ru-RU" dirty="0"/>
          </a:p>
        </p:txBody>
      </p:sp>
    </p:spTree>
    <p:extLst>
      <p:ext uri="{BB962C8B-B14F-4D97-AF65-F5344CB8AC3E}">
        <p14:creationId xmlns:p14="http://schemas.microsoft.com/office/powerpoint/2010/main" val="3757997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260648"/>
            <a:ext cx="8784976" cy="1143000"/>
          </a:xfrm>
        </p:spPr>
        <p:txBody>
          <a:bodyPr>
            <a:noAutofit/>
          </a:bodyPr>
          <a:lstStyle/>
          <a:p>
            <a:pPr algn="ctr"/>
            <a:r>
              <a:rPr lang="ru-RU" sz="3600" b="1" dirty="0" smtClean="0"/>
              <a:t>Индивидуальная программа сопровождения ребенка с ОВЗ (ТНР)</a:t>
            </a:r>
            <a:endParaRPr lang="ru-RU" sz="3600" b="1" dirty="0"/>
          </a:p>
        </p:txBody>
      </p:sp>
      <p:pic>
        <p:nvPicPr>
          <p:cNvPr id="8193" name="Picture 1" descr="C:\Users\HP\Desktop\9-46ByttUNs.jpg"/>
          <p:cNvPicPr>
            <a:picLocks noChangeAspect="1" noChangeArrowheads="1"/>
          </p:cNvPicPr>
          <p:nvPr/>
        </p:nvPicPr>
        <p:blipFill>
          <a:blip r:embed="rId2" cstate="print"/>
          <a:srcRect/>
          <a:stretch>
            <a:fillRect/>
          </a:stretch>
        </p:blipFill>
        <p:spPr bwMode="auto">
          <a:xfrm>
            <a:off x="1403648" y="1916832"/>
            <a:ext cx="6551035" cy="3930621"/>
          </a:xfrm>
          <a:prstGeom prst="rect">
            <a:avLst/>
          </a:prstGeom>
          <a:noFill/>
        </p:spPr>
      </p:pic>
    </p:spTree>
    <p:extLst>
      <p:ext uri="{BB962C8B-B14F-4D97-AF65-F5344CB8AC3E}">
        <p14:creationId xmlns:p14="http://schemas.microsoft.com/office/powerpoint/2010/main" val="3468492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1729129"/>
            <a:ext cx="6552728"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Grp="1" noChangeArrowheads="1"/>
          </p:cNvSpPr>
          <p:nvPr>
            <p:ph type="title"/>
          </p:nvPr>
        </p:nvSpPr>
        <p:spPr bwMode="auto">
          <a:xfrm>
            <a:off x="457200" y="67790"/>
            <a:ext cx="74676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Содержание</a:t>
            </a:r>
            <a:b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Первый раздел. Сопроводительные документы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Заключение ПМПК (копия)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Заявление о зачислении в группу комбинированной  направленности</a:t>
            </a:r>
            <a:b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Второй раздел. Диагностический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Анкета родителей (сведения из анамнеза)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Психолого-педагогическая характеристика ребёнка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Общие сведения о ребенке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Результаты  диагностики ведущего специалиста(сводная таблица,  диаграмма уровня развития)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Результаты общей диагностики по всем областям (сводная таблица, диаграмма уровня развития) </a:t>
            </a:r>
            <a:b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Третий раздел. Индивидуальный образовательный маршрут</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Взаимодействие специалистов ДОУ по сопровождению воспитанника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Особые образовательные потребности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План мероприятий по сопровождению</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Лист контроля динамики развития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 Планирование индивидуальной коррекционно-развивающей работы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Индивидуальная работа воспитателя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Взаимодействие ведущего специалиста и воспитателя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Приложения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Результаты продуктивной деятельности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92399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568952" cy="1143000"/>
          </a:xfrm>
          <a:effectLst/>
        </p:spPr>
        <p:txBody>
          <a:bodyPr/>
          <a:lstStyle/>
          <a:p>
            <a:pPr algn="ctr"/>
            <a:r>
              <a:rPr lang="ru-RU" sz="3200" dirty="0" smtClean="0"/>
              <a:t>Индивидуальная работа воспитателя</a:t>
            </a:r>
            <a:endParaRPr lang="ru-RU" sz="3200" dirty="0"/>
          </a:p>
        </p:txBody>
      </p:sp>
      <p:pic>
        <p:nvPicPr>
          <p:cNvPr id="3" name="Picture 2" descr="https://sun9-32.userapi.com/impg/LHRgBnjDgrHLHRVqkBCIlIQ52cNiNzSx2UFkFQ/HpVBky1_fvg.jpg?size=1600x1200&amp;quality=96&amp;sign=d74f0b56b3466541fa701b8df4ce1836&amp;type=album"/>
          <p:cNvPicPr>
            <a:picLocks noChangeAspect="1" noChangeArrowheads="1"/>
          </p:cNvPicPr>
          <p:nvPr/>
        </p:nvPicPr>
        <p:blipFill rotWithShape="1">
          <a:blip r:embed="rId2" cstate="print"/>
          <a:srcRect l="7153" r="5818"/>
          <a:stretch/>
        </p:blipFill>
        <p:spPr bwMode="auto">
          <a:xfrm>
            <a:off x="4476465" y="1556792"/>
            <a:ext cx="4512117" cy="3888432"/>
          </a:xfrm>
          <a:prstGeom prst="rect">
            <a:avLst/>
          </a:prstGeom>
          <a:noFill/>
        </p:spPr>
      </p:pic>
      <p:pic>
        <p:nvPicPr>
          <p:cNvPr id="4" name="Рисунок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640" r="2494" b="5143"/>
          <a:stretch/>
        </p:blipFill>
        <p:spPr>
          <a:xfrm>
            <a:off x="251520" y="986324"/>
            <a:ext cx="4032448" cy="5376115"/>
          </a:xfrm>
          <a:prstGeom prst="rect">
            <a:avLst/>
          </a:prstGeom>
        </p:spPr>
      </p:pic>
    </p:spTree>
    <p:extLst>
      <p:ext uri="{BB962C8B-B14F-4D97-AF65-F5344CB8AC3E}">
        <p14:creationId xmlns:p14="http://schemas.microsoft.com/office/powerpoint/2010/main" val="433318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2" y="116632"/>
            <a:ext cx="8352929" cy="936104"/>
          </a:xfrm>
        </p:spPr>
        <p:txBody>
          <a:bodyPr>
            <a:noAutofit/>
          </a:bodyPr>
          <a:lstStyle/>
          <a:p>
            <a:pPr algn="ctr"/>
            <a:r>
              <a:rPr lang="ru-RU" sz="2400" b="1" dirty="0" smtClean="0"/>
              <a:t>Образовательная область </a:t>
            </a:r>
            <a:br>
              <a:rPr lang="ru-RU" sz="2400" b="1" dirty="0" smtClean="0"/>
            </a:br>
            <a:r>
              <a:rPr lang="ru-RU" sz="2400" b="1" dirty="0" smtClean="0"/>
              <a:t>«Социально-коммуникативное развитие»</a:t>
            </a:r>
            <a:r>
              <a:rPr lang="ru-RU" sz="2400" dirty="0" smtClean="0"/>
              <a:t/>
            </a:r>
            <a:br>
              <a:rPr lang="ru-RU" sz="2400" dirty="0" smtClean="0"/>
            </a:br>
            <a:endParaRPr lang="ru-RU" sz="2400" dirty="0"/>
          </a:p>
        </p:txBody>
      </p:sp>
      <p:pic>
        <p:nvPicPr>
          <p:cNvPr id="4098" name="Picture 2" descr="C:\Users\HP\Desktop\5M55X21ZCKk.jpg"/>
          <p:cNvPicPr>
            <a:picLocks noGrp="1" noChangeAspect="1" noChangeArrowheads="1"/>
          </p:cNvPicPr>
          <p:nvPr>
            <p:ph sz="quarter" idx="4294967295"/>
          </p:nvPr>
        </p:nvPicPr>
        <p:blipFill>
          <a:blip r:embed="rId2" cstate="print"/>
          <a:srcRect/>
          <a:stretch>
            <a:fillRect/>
          </a:stretch>
        </p:blipFill>
        <p:spPr bwMode="auto">
          <a:xfrm>
            <a:off x="3159177" y="1985938"/>
            <a:ext cx="3076211" cy="2307158"/>
          </a:xfrm>
          <a:prstGeom prst="rect">
            <a:avLst/>
          </a:prstGeom>
          <a:noFill/>
        </p:spPr>
      </p:pic>
      <p:sp>
        <p:nvSpPr>
          <p:cNvPr id="4" name="Прямоугольник 3"/>
          <p:cNvSpPr/>
          <p:nvPr/>
        </p:nvSpPr>
        <p:spPr>
          <a:xfrm>
            <a:off x="755576" y="908720"/>
            <a:ext cx="7560840" cy="1077218"/>
          </a:xfrm>
          <a:prstGeom prst="rect">
            <a:avLst/>
          </a:prstGeom>
        </p:spPr>
        <p:txBody>
          <a:bodyPr wrap="square">
            <a:spAutoFit/>
          </a:bodyPr>
          <a:lstStyle/>
          <a:p>
            <a:pPr algn="ctr">
              <a:buNone/>
            </a:pPr>
            <a:r>
              <a:rPr lang="ru-RU" sz="1600" dirty="0" smtClean="0"/>
              <a:t>В этой области используем следующие игры из нашей картотеки:</a:t>
            </a:r>
          </a:p>
          <a:p>
            <a:pPr algn="ctr">
              <a:buNone/>
            </a:pPr>
            <a:r>
              <a:rPr lang="ru-RU" sz="1600" dirty="0" smtClean="0"/>
              <a:t>«Помощники», «Волшебная палочка», «Плохо или хорошо», «Подарок на всех», «Без маски», «Узнавание эмоций», «Про кого я говорю», «Кто, где работает», «Добрые слова», «Кто лучше похвалит» и другие.</a:t>
            </a:r>
          </a:p>
        </p:txBody>
      </p:sp>
      <p:pic>
        <p:nvPicPr>
          <p:cNvPr id="5" name="Picture 2" descr="https://sun9-64.userapi.com/impg/KQqFtf8NhO2aN99yFgUWcK1hG_w1AY-Z1tI1hQ/yPK0WeW9WDg.jpg?size=720x1280&amp;quality=96&amp;sign=aa6c909ce9c55080c0e3dabeb51e28d1&amp;type=album"/>
          <p:cNvPicPr>
            <a:picLocks noChangeAspect="1" noChangeArrowheads="1"/>
          </p:cNvPicPr>
          <p:nvPr/>
        </p:nvPicPr>
        <p:blipFill rotWithShape="1">
          <a:blip r:embed="rId3" cstate="print"/>
          <a:srcRect t="23327" b="7990"/>
          <a:stretch/>
        </p:blipFill>
        <p:spPr bwMode="auto">
          <a:xfrm>
            <a:off x="6588224" y="1950312"/>
            <a:ext cx="2088232" cy="2549796"/>
          </a:xfrm>
          <a:prstGeom prst="rect">
            <a:avLst/>
          </a:prstGeom>
          <a:noFill/>
        </p:spPr>
      </p:pic>
      <p:pic>
        <p:nvPicPr>
          <p:cNvPr id="6" name="Picture 4" descr="https://sun9-66.userapi.com/impg/XP0OoO2rE8-jgmb2riEjkTwVgYbZaFt5MP1wcw/QxjTmYGGU3Q.jpg?size=1200x1600&amp;quality=96&amp;sign=fc5490592ed1a706e0e82d280e1f56f9&amp;type=album"/>
          <p:cNvPicPr>
            <a:picLocks noChangeAspect="1" noChangeArrowheads="1"/>
          </p:cNvPicPr>
          <p:nvPr/>
        </p:nvPicPr>
        <p:blipFill rotWithShape="1">
          <a:blip r:embed="rId4" cstate="print"/>
          <a:srcRect b="25561"/>
          <a:stretch/>
        </p:blipFill>
        <p:spPr bwMode="auto">
          <a:xfrm flipH="1">
            <a:off x="3863918" y="4401107"/>
            <a:ext cx="2292257" cy="2275113"/>
          </a:xfrm>
          <a:prstGeom prst="rect">
            <a:avLst/>
          </a:prstGeom>
          <a:noFill/>
        </p:spPr>
      </p:pic>
      <p:pic>
        <p:nvPicPr>
          <p:cNvPr id="1027" name="Picture 3" descr="C:\Users\1\Desktop\фото\IMG_20210511_0913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4725144"/>
            <a:ext cx="2400851" cy="1800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Desktop\фото\IMG_20210511_0916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3" y="2111874"/>
            <a:ext cx="2524254" cy="18931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1\Desktop\фото\IMG_20210511_0937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486" y="4071039"/>
            <a:ext cx="3092401" cy="23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35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88402"/>
            <a:ext cx="7814960" cy="1600438"/>
          </a:xfrm>
          <a:prstGeom prst="rect">
            <a:avLst/>
          </a:prstGeom>
          <a:noFill/>
        </p:spPr>
        <p:txBody>
          <a:bodyPr wrap="none" lIns="91440" tIns="45720" rIns="91440" bIns="45720">
            <a:spAutoFit/>
          </a:bodyPr>
          <a:lstStyle/>
          <a:p>
            <a:pPr algn="ctr"/>
            <a:r>
              <a:rPr lang="ru-RU"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Нормативно-правовая база: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485025" y="1426856"/>
            <a:ext cx="7992888" cy="646331"/>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Приказ Департамента о создании групп комбинированной направленности</a:t>
            </a:r>
            <a:endParaRPr lang="ru-RU" dirty="0">
              <a:solidFill>
                <a:schemeClr val="tx2">
                  <a:lumMod val="60000"/>
                  <a:lumOff val="40000"/>
                </a:schemeClr>
              </a:solidFill>
            </a:endParaRPr>
          </a:p>
        </p:txBody>
      </p:sp>
      <p:sp>
        <p:nvSpPr>
          <p:cNvPr id="4" name="TextBox 3"/>
          <p:cNvSpPr txBox="1"/>
          <p:nvPr/>
        </p:nvSpPr>
        <p:spPr>
          <a:xfrm>
            <a:off x="485025" y="2229801"/>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Локально-нормативная база</a:t>
            </a:r>
            <a:endParaRPr lang="ru-RU" dirty="0">
              <a:solidFill>
                <a:schemeClr val="tx2">
                  <a:lumMod val="60000"/>
                  <a:lumOff val="40000"/>
                </a:schemeClr>
              </a:solidFill>
            </a:endParaRPr>
          </a:p>
        </p:txBody>
      </p:sp>
      <p:sp>
        <p:nvSpPr>
          <p:cNvPr id="5" name="TextBox 4"/>
          <p:cNvSpPr txBox="1"/>
          <p:nvPr/>
        </p:nvSpPr>
        <p:spPr>
          <a:xfrm>
            <a:off x="755576" y="2691235"/>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Положение о группе комбинированной направленности</a:t>
            </a:r>
            <a:endParaRPr lang="ru-RU" dirty="0">
              <a:solidFill>
                <a:schemeClr val="tx2">
                  <a:lumMod val="60000"/>
                  <a:lumOff val="40000"/>
                </a:schemeClr>
              </a:solidFill>
            </a:endParaRPr>
          </a:p>
        </p:txBody>
      </p:sp>
      <p:sp>
        <p:nvSpPr>
          <p:cNvPr id="6" name="TextBox 5"/>
          <p:cNvSpPr txBox="1"/>
          <p:nvPr/>
        </p:nvSpPr>
        <p:spPr>
          <a:xfrm>
            <a:off x="770321" y="3212605"/>
            <a:ext cx="7992888" cy="646331"/>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Договор с родителями по образовательной деятельности по АООП ДО для детей с ТНР</a:t>
            </a:r>
            <a:endParaRPr lang="ru-RU" dirty="0">
              <a:solidFill>
                <a:schemeClr val="tx2">
                  <a:lumMod val="60000"/>
                  <a:lumOff val="40000"/>
                </a:schemeClr>
              </a:solidFill>
            </a:endParaRPr>
          </a:p>
        </p:txBody>
      </p:sp>
      <p:sp>
        <p:nvSpPr>
          <p:cNvPr id="7" name="TextBox 6"/>
          <p:cNvSpPr txBox="1"/>
          <p:nvPr/>
        </p:nvSpPr>
        <p:spPr>
          <a:xfrm>
            <a:off x="755576" y="3870340"/>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Индивидуальная образовательная программа</a:t>
            </a:r>
            <a:endParaRPr lang="ru-RU" dirty="0">
              <a:solidFill>
                <a:schemeClr val="tx2">
                  <a:lumMod val="60000"/>
                  <a:lumOff val="40000"/>
                </a:schemeClr>
              </a:solidFill>
            </a:endParaRPr>
          </a:p>
        </p:txBody>
      </p:sp>
      <p:sp>
        <p:nvSpPr>
          <p:cNvPr id="8" name="TextBox 7"/>
          <p:cNvSpPr txBox="1"/>
          <p:nvPr/>
        </p:nvSpPr>
        <p:spPr>
          <a:xfrm>
            <a:off x="755576" y="4374396"/>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Документация  учителя-логопеда</a:t>
            </a:r>
            <a:endParaRPr lang="ru-RU" dirty="0">
              <a:solidFill>
                <a:schemeClr val="tx2">
                  <a:lumMod val="60000"/>
                  <a:lumOff val="40000"/>
                </a:schemeClr>
              </a:solidFill>
            </a:endParaRPr>
          </a:p>
        </p:txBody>
      </p:sp>
      <p:sp>
        <p:nvSpPr>
          <p:cNvPr id="9" name="TextBox 8"/>
          <p:cNvSpPr txBox="1"/>
          <p:nvPr/>
        </p:nvSpPr>
        <p:spPr>
          <a:xfrm>
            <a:off x="755576" y="5015736"/>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Документация  воспитателя по работе с детьми ОВЗ</a:t>
            </a:r>
            <a:endParaRPr lang="ru-RU" dirty="0">
              <a:solidFill>
                <a:schemeClr val="tx2">
                  <a:lumMod val="60000"/>
                  <a:lumOff val="40000"/>
                </a:schemeClr>
              </a:solidFill>
            </a:endParaRPr>
          </a:p>
        </p:txBody>
      </p:sp>
    </p:spTree>
    <p:extLst>
      <p:ext uri="{BB962C8B-B14F-4D97-AF65-F5344CB8AC3E}">
        <p14:creationId xmlns:p14="http://schemas.microsoft.com/office/powerpoint/2010/main" val="3673787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733" y="188640"/>
            <a:ext cx="8636747" cy="864097"/>
          </a:xfrm>
        </p:spPr>
        <p:txBody>
          <a:bodyPr>
            <a:noAutofit/>
          </a:bodyPr>
          <a:lstStyle/>
          <a:p>
            <a:pPr algn="ctr"/>
            <a:r>
              <a:rPr lang="ru-RU" sz="2400" b="1" dirty="0" smtClean="0"/>
              <a:t>Образовательная область «Познавательное развитие»</a:t>
            </a:r>
            <a:r>
              <a:rPr lang="ru-RU" sz="2400" dirty="0" smtClean="0"/>
              <a:t/>
            </a:r>
            <a:br>
              <a:rPr lang="ru-RU" sz="2400" dirty="0" smtClean="0"/>
            </a:br>
            <a:endParaRPr lang="ru-RU" sz="2400" dirty="0"/>
          </a:p>
        </p:txBody>
      </p:sp>
      <p:pic>
        <p:nvPicPr>
          <p:cNvPr id="6146" name="Picture 2" descr="C:\Users\HP\Desktop\M7H9gZdjSz4.jpg"/>
          <p:cNvPicPr>
            <a:picLocks noGrp="1" noChangeAspect="1" noChangeArrowheads="1"/>
          </p:cNvPicPr>
          <p:nvPr>
            <p:ph sz="quarter" idx="4294967295"/>
          </p:nvPr>
        </p:nvPicPr>
        <p:blipFill>
          <a:blip r:embed="rId2" cstate="print"/>
          <a:srcRect/>
          <a:stretch>
            <a:fillRect/>
          </a:stretch>
        </p:blipFill>
        <p:spPr bwMode="auto">
          <a:xfrm>
            <a:off x="3059831" y="2294630"/>
            <a:ext cx="3072667" cy="2304500"/>
          </a:xfrm>
          <a:prstGeom prst="rect">
            <a:avLst/>
          </a:prstGeom>
          <a:noFill/>
        </p:spPr>
      </p:pic>
      <p:sp>
        <p:nvSpPr>
          <p:cNvPr id="4" name="Прямоугольник 3"/>
          <p:cNvSpPr/>
          <p:nvPr/>
        </p:nvSpPr>
        <p:spPr>
          <a:xfrm>
            <a:off x="539552" y="1052737"/>
            <a:ext cx="8064896" cy="1200329"/>
          </a:xfrm>
          <a:prstGeom prst="rect">
            <a:avLst/>
          </a:prstGeom>
        </p:spPr>
        <p:txBody>
          <a:bodyPr wrap="square">
            <a:spAutoFit/>
          </a:bodyPr>
          <a:lstStyle/>
          <a:p>
            <a:pPr algn="ctr">
              <a:buNone/>
            </a:pPr>
            <a:r>
              <a:rPr lang="ru-RU" dirty="0" smtClean="0"/>
              <a:t>Игры используемые в этой области: «Семейный портрет», «Путешествие по городу», «Одень куклу», «Закончи предложение», «Так бывает или нет», «Кто кем будет», «Четвертый лишний», Составление геометрических фигур», «Что из чего», «Три квадрата» и др.</a:t>
            </a:r>
          </a:p>
        </p:txBody>
      </p:sp>
      <p:pic>
        <p:nvPicPr>
          <p:cNvPr id="5" name="Picture 2" descr="https://sun9-3.userapi.com/impg/uXWqLfu5hQAse7oXHOVlfNZ0dMjTzyH1GNWf3A/cB0pGdVJ7KI.jpg?size=1600x1200&amp;quality=96&amp;sign=b9f5513ab2199b0fddfdc9ed12c639f2&amp;type=album"/>
          <p:cNvPicPr>
            <a:picLocks noChangeAspect="1" noChangeArrowheads="1"/>
          </p:cNvPicPr>
          <p:nvPr/>
        </p:nvPicPr>
        <p:blipFill>
          <a:blip r:embed="rId3" cstate="print"/>
          <a:srcRect/>
          <a:stretch>
            <a:fillRect/>
          </a:stretch>
        </p:blipFill>
        <p:spPr bwMode="auto">
          <a:xfrm>
            <a:off x="947597" y="4725144"/>
            <a:ext cx="2400267" cy="1800200"/>
          </a:xfrm>
          <a:prstGeom prst="rect">
            <a:avLst/>
          </a:prstGeom>
          <a:noFill/>
        </p:spPr>
      </p:pic>
      <p:pic>
        <p:nvPicPr>
          <p:cNvPr id="6" name="Picture 6" descr="https://sun9-18.userapi.com/impg/CYCB4E4e9pQIgltksZ9c3XtfnCL8gYJxwX-WVw/L2ca4S4GSdw.jpg?size=1200x1600&amp;quality=96&amp;sign=549de33e3dbb347206366ff1e3845fd4&amp;type=album"/>
          <p:cNvPicPr>
            <a:picLocks noChangeAspect="1" noChangeArrowheads="1"/>
          </p:cNvPicPr>
          <p:nvPr/>
        </p:nvPicPr>
        <p:blipFill>
          <a:blip r:embed="rId4" cstate="print"/>
          <a:srcRect/>
          <a:stretch>
            <a:fillRect/>
          </a:stretch>
        </p:blipFill>
        <p:spPr bwMode="auto">
          <a:xfrm>
            <a:off x="3779912" y="4725144"/>
            <a:ext cx="1458162" cy="1944216"/>
          </a:xfrm>
          <a:prstGeom prst="rect">
            <a:avLst/>
          </a:prstGeom>
          <a:noFill/>
        </p:spPr>
      </p:pic>
      <p:pic>
        <p:nvPicPr>
          <p:cNvPr id="7" name="Picture 4" descr="https://sun9-54.userapi.com/impg/PYgMwNFse3iD1TleXraFRIPNqZaxkc88giDPqQ/AhMg8lhrjQs.jpg?size=1600x1200&amp;quality=96&amp;sign=100c7d7ed4687964222c1a205a30c7d7&amp;type=album"/>
          <p:cNvPicPr>
            <a:picLocks noChangeAspect="1" noChangeArrowheads="1"/>
          </p:cNvPicPr>
          <p:nvPr/>
        </p:nvPicPr>
        <p:blipFill>
          <a:blip r:embed="rId5" cstate="print"/>
          <a:srcRect/>
          <a:stretch>
            <a:fillRect/>
          </a:stretch>
        </p:blipFill>
        <p:spPr bwMode="auto">
          <a:xfrm>
            <a:off x="5724127" y="4725144"/>
            <a:ext cx="2472275" cy="1854206"/>
          </a:xfrm>
          <a:prstGeom prst="rect">
            <a:avLst/>
          </a:prstGeom>
          <a:noFill/>
        </p:spPr>
      </p:pic>
      <p:pic>
        <p:nvPicPr>
          <p:cNvPr id="2050" name="Picture 2" descr="C:\Users\1\Desktop\фото\IMG_20210511_0908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8881" y="2294630"/>
            <a:ext cx="17281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Desktop\фото\IMG_20210511_0910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868" y="2185474"/>
            <a:ext cx="1881899" cy="250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631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840" y="260648"/>
            <a:ext cx="8643693" cy="864097"/>
          </a:xfrm>
        </p:spPr>
        <p:txBody>
          <a:bodyPr>
            <a:normAutofit fontScale="90000"/>
          </a:bodyPr>
          <a:lstStyle/>
          <a:p>
            <a:pPr algn="ctr"/>
            <a:r>
              <a:rPr lang="ru-RU" sz="2700" b="1" dirty="0" smtClean="0"/>
              <a:t>Образовательная область  «Речевое развитие»</a:t>
            </a:r>
            <a:r>
              <a:rPr lang="ru-RU" dirty="0" smtClean="0"/>
              <a:t/>
            </a:r>
            <a:br>
              <a:rPr lang="ru-RU" dirty="0" smtClean="0"/>
            </a:br>
            <a:endParaRPr lang="ru-RU" dirty="0"/>
          </a:p>
        </p:txBody>
      </p:sp>
      <p:pic>
        <p:nvPicPr>
          <p:cNvPr id="3074" name="Picture 2" descr="C:\Users\HP\Desktop\Un1XPw2UA90.jpg"/>
          <p:cNvPicPr>
            <a:picLocks noGrp="1" noChangeAspect="1" noChangeArrowheads="1"/>
          </p:cNvPicPr>
          <p:nvPr>
            <p:ph sz="quarter" idx="4294967295"/>
          </p:nvPr>
        </p:nvPicPr>
        <p:blipFill>
          <a:blip r:embed="rId2" cstate="print"/>
          <a:srcRect/>
          <a:stretch>
            <a:fillRect/>
          </a:stretch>
        </p:blipFill>
        <p:spPr bwMode="auto">
          <a:xfrm>
            <a:off x="2723795" y="2276872"/>
            <a:ext cx="2880320" cy="2160240"/>
          </a:xfrm>
          <a:prstGeom prst="rect">
            <a:avLst/>
          </a:prstGeom>
          <a:noFill/>
        </p:spPr>
      </p:pic>
      <p:sp>
        <p:nvSpPr>
          <p:cNvPr id="4" name="Прямоугольник 3"/>
          <p:cNvSpPr/>
          <p:nvPr/>
        </p:nvSpPr>
        <p:spPr>
          <a:xfrm>
            <a:off x="251520" y="980729"/>
            <a:ext cx="8352928" cy="1200329"/>
          </a:xfrm>
          <a:prstGeom prst="rect">
            <a:avLst/>
          </a:prstGeom>
        </p:spPr>
        <p:txBody>
          <a:bodyPr wrap="square">
            <a:spAutoFit/>
          </a:bodyPr>
          <a:lstStyle/>
          <a:p>
            <a:pPr algn="ctr">
              <a:buNone/>
            </a:pPr>
            <a:r>
              <a:rPr lang="ru-RU" dirty="0" smtClean="0"/>
              <a:t>Игры используемые в этой области:</a:t>
            </a:r>
          </a:p>
          <a:p>
            <a:pPr algn="ctr">
              <a:buNone/>
            </a:pPr>
            <a:r>
              <a:rPr lang="ru-RU" dirty="0" smtClean="0"/>
              <a:t>«Узнай по описанию», «Найди место звука в слове», «Веселый счет», «Последовательный пересказ», «Исправь ошибку», «Веселые шнурки», «Ветерок», «Найди домик букве» и другие</a:t>
            </a:r>
            <a:endParaRPr lang="ru-RU" dirty="0"/>
          </a:p>
        </p:txBody>
      </p:sp>
      <p:pic>
        <p:nvPicPr>
          <p:cNvPr id="4098" name="Picture 2" descr="C:\Users\1\Desktop\фото\IMG_20210511_09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870" y="4495826"/>
            <a:ext cx="2881577" cy="21611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1\Desktop\фото\IMG_20210511_0928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6636" y="2276871"/>
            <a:ext cx="2707812" cy="20308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1\Desktop\фото\IMG_20210511_0934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4545126"/>
            <a:ext cx="2448270" cy="18362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1\Desktop\IMG_20210511_10351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712" y="2276872"/>
            <a:ext cx="220824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Desktop\IMG_20210511_10335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454" y="4365105"/>
            <a:ext cx="2592286" cy="194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15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616" y="188640"/>
            <a:ext cx="8728864" cy="1143000"/>
          </a:xfrm>
        </p:spPr>
        <p:txBody>
          <a:bodyPr>
            <a:normAutofit fontScale="90000"/>
          </a:bodyPr>
          <a:lstStyle/>
          <a:p>
            <a:pPr algn="ctr"/>
            <a:r>
              <a:rPr lang="ru-RU" sz="3200" b="1" dirty="0" smtClean="0"/>
              <a:t>Образовательное область «Художественно-эстетическое развитие»</a:t>
            </a:r>
            <a:endParaRPr lang="ru-RU" dirty="0"/>
          </a:p>
        </p:txBody>
      </p:sp>
      <p:pic>
        <p:nvPicPr>
          <p:cNvPr id="5122" name="Picture 2" descr="C:\Users\HP\Desktop\yZXys_M75J8.jpg"/>
          <p:cNvPicPr>
            <a:picLocks noGrp="1" noChangeAspect="1" noChangeArrowheads="1"/>
          </p:cNvPicPr>
          <p:nvPr>
            <p:ph sz="quarter" idx="4294967295"/>
          </p:nvPr>
        </p:nvPicPr>
        <p:blipFill>
          <a:blip r:embed="rId2" cstate="print"/>
          <a:srcRect/>
          <a:stretch>
            <a:fillRect/>
          </a:stretch>
        </p:blipFill>
        <p:spPr bwMode="auto">
          <a:xfrm>
            <a:off x="2987824" y="2276872"/>
            <a:ext cx="3168352" cy="2376264"/>
          </a:xfrm>
          <a:prstGeom prst="rect">
            <a:avLst/>
          </a:prstGeom>
          <a:noFill/>
        </p:spPr>
      </p:pic>
      <p:sp>
        <p:nvSpPr>
          <p:cNvPr id="4" name="Прямоугольник 3"/>
          <p:cNvSpPr/>
          <p:nvPr/>
        </p:nvSpPr>
        <p:spPr>
          <a:xfrm>
            <a:off x="251520" y="1412776"/>
            <a:ext cx="8424936" cy="923330"/>
          </a:xfrm>
          <a:prstGeom prst="rect">
            <a:avLst/>
          </a:prstGeom>
        </p:spPr>
        <p:txBody>
          <a:bodyPr wrap="square">
            <a:spAutoFit/>
          </a:bodyPr>
          <a:lstStyle/>
          <a:p>
            <a:pPr algn="ctr">
              <a:buNone/>
            </a:pPr>
            <a:r>
              <a:rPr lang="ru-RU" dirty="0" smtClean="0"/>
              <a:t>В этой области мы используем такие игры как: «Угадай по описанию», «Угадай мелодию», «Продолжи узор», «Найди друзей среди красок», «Оттенок цветов», «Художественные промыслы» и другие.</a:t>
            </a:r>
          </a:p>
        </p:txBody>
      </p:sp>
      <p:pic>
        <p:nvPicPr>
          <p:cNvPr id="5" name="Picture 6" descr="https://sun9-54.userapi.com/impg/4XshktZ6Q-k7gRjRcWNWjuLfGxTQJFAAAW9FrA/sWGzSfTlgB4.jpg?size=1600x1200&amp;quality=96&amp;sign=d9b3c305282277f6cca6617d2bc4ba8b&amp;type=album"/>
          <p:cNvPicPr>
            <a:picLocks noChangeAspect="1" noChangeArrowheads="1"/>
          </p:cNvPicPr>
          <p:nvPr/>
        </p:nvPicPr>
        <p:blipFill>
          <a:blip r:embed="rId3" cstate="print"/>
          <a:srcRect/>
          <a:stretch>
            <a:fillRect/>
          </a:stretch>
        </p:blipFill>
        <p:spPr bwMode="auto">
          <a:xfrm>
            <a:off x="467544" y="4725144"/>
            <a:ext cx="2520280" cy="1890210"/>
          </a:xfrm>
          <a:prstGeom prst="rect">
            <a:avLst/>
          </a:prstGeom>
          <a:noFill/>
        </p:spPr>
      </p:pic>
      <p:pic>
        <p:nvPicPr>
          <p:cNvPr id="6" name="Picture 2" descr="https://sun9-17.userapi.com/impg/Z05NSdLzEwEld0DQgUcFmuoTfb75r6PruMBEdA/D5WhSPbYeP8.jpg?size=1600x1200&amp;quality=96&amp;sign=5c23ca2f7028c54b8058d5b69588cde5&amp;type=album"/>
          <p:cNvPicPr>
            <a:picLocks noChangeAspect="1" noChangeArrowheads="1"/>
          </p:cNvPicPr>
          <p:nvPr/>
        </p:nvPicPr>
        <p:blipFill>
          <a:blip r:embed="rId4" cstate="print"/>
          <a:srcRect/>
          <a:stretch>
            <a:fillRect/>
          </a:stretch>
        </p:blipFill>
        <p:spPr bwMode="auto">
          <a:xfrm flipH="1">
            <a:off x="3203848" y="4765855"/>
            <a:ext cx="2304256" cy="1728192"/>
          </a:xfrm>
          <a:prstGeom prst="rect">
            <a:avLst/>
          </a:prstGeom>
          <a:noFill/>
        </p:spPr>
      </p:pic>
      <p:pic>
        <p:nvPicPr>
          <p:cNvPr id="7" name="Picture 4" descr="https://sun9-7.userapi.com/impg/Z8MsHiQ5KcHjnQ0qB4gZIpsY2iUrA6OiNy5_Ew/NYf3k4kOayg.jpg?size=1600x1200&amp;quality=96&amp;sign=6a032ec3d8d2b76dec9dff0bac67dd69&amp;type=album"/>
          <p:cNvPicPr>
            <a:picLocks noChangeAspect="1" noChangeArrowheads="1"/>
          </p:cNvPicPr>
          <p:nvPr/>
        </p:nvPicPr>
        <p:blipFill>
          <a:blip r:embed="rId5" cstate="print"/>
          <a:srcRect/>
          <a:stretch>
            <a:fillRect/>
          </a:stretch>
        </p:blipFill>
        <p:spPr bwMode="auto">
          <a:xfrm>
            <a:off x="5733738" y="4694949"/>
            <a:ext cx="2592288" cy="1944216"/>
          </a:xfrm>
          <a:prstGeom prst="rect">
            <a:avLst/>
          </a:prstGeom>
          <a:noFill/>
        </p:spPr>
      </p:pic>
      <p:pic>
        <p:nvPicPr>
          <p:cNvPr id="3074" name="Picture 2" descr="C:\Users\1\Desktop\фото\IMG_20210511_0941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2358503"/>
            <a:ext cx="17281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1\Desktop\фото\IMG_20210511_0943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979" y="2336107"/>
            <a:ext cx="1630580" cy="217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31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879" y="188640"/>
            <a:ext cx="8732601" cy="792088"/>
          </a:xfrm>
        </p:spPr>
        <p:txBody>
          <a:bodyPr>
            <a:noAutofit/>
          </a:bodyPr>
          <a:lstStyle/>
          <a:p>
            <a:pPr algn="ctr"/>
            <a:r>
              <a:rPr lang="ru-RU" sz="2400" b="1" dirty="0" smtClean="0"/>
              <a:t>Образовательная область  «Физическое развитие»</a:t>
            </a:r>
            <a:r>
              <a:rPr lang="ru-RU" sz="2400" dirty="0" smtClean="0"/>
              <a:t/>
            </a:r>
            <a:br>
              <a:rPr lang="ru-RU" sz="2400" dirty="0" smtClean="0"/>
            </a:br>
            <a:endParaRPr lang="ru-RU" sz="2400" dirty="0"/>
          </a:p>
        </p:txBody>
      </p:sp>
      <p:pic>
        <p:nvPicPr>
          <p:cNvPr id="2050" name="Picture 2" descr="C:\Users\HP\Desktop\-BbSZmE4xbE.jpg"/>
          <p:cNvPicPr>
            <a:picLocks noGrp="1" noChangeAspect="1" noChangeArrowheads="1"/>
          </p:cNvPicPr>
          <p:nvPr>
            <p:ph sz="quarter" idx="4294967295"/>
          </p:nvPr>
        </p:nvPicPr>
        <p:blipFill>
          <a:blip r:embed="rId2" cstate="print"/>
          <a:srcRect/>
          <a:stretch>
            <a:fillRect/>
          </a:stretch>
        </p:blipFill>
        <p:spPr bwMode="auto">
          <a:xfrm>
            <a:off x="2829216" y="2174566"/>
            <a:ext cx="3456385" cy="2592288"/>
          </a:xfrm>
          <a:prstGeom prst="rect">
            <a:avLst/>
          </a:prstGeom>
          <a:noFill/>
        </p:spPr>
      </p:pic>
      <p:sp>
        <p:nvSpPr>
          <p:cNvPr id="5" name="Прямоугольник 4"/>
          <p:cNvSpPr/>
          <p:nvPr/>
        </p:nvSpPr>
        <p:spPr>
          <a:xfrm>
            <a:off x="179512" y="1124744"/>
            <a:ext cx="8496944" cy="923330"/>
          </a:xfrm>
          <a:prstGeom prst="rect">
            <a:avLst/>
          </a:prstGeom>
        </p:spPr>
        <p:txBody>
          <a:bodyPr wrap="square">
            <a:spAutoFit/>
          </a:bodyPr>
          <a:lstStyle/>
          <a:p>
            <a:pPr algn="ctr">
              <a:buNone/>
            </a:pPr>
            <a:r>
              <a:rPr lang="ru-RU" dirty="0" smtClean="0"/>
              <a:t>Игры используемые в этой области: «Азбука здоровья», «Лови-бросай», «Принеси мяч», «Найди свой цвет», «Кто дальше», «Попади в цель», «Что звучит», «Раз, два, три, назови» и др.</a:t>
            </a:r>
          </a:p>
        </p:txBody>
      </p:sp>
      <p:pic>
        <p:nvPicPr>
          <p:cNvPr id="3" name="Picture 2" descr="C:\Users\1\Desktop\IMG_20210511_1119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986" y="2203257"/>
            <a:ext cx="2458075" cy="18435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Desktop\IMG_20210511_1113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4869159"/>
            <a:ext cx="2389018" cy="1791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1\Desktop\IMG_20210511_1121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217262"/>
            <a:ext cx="2513310" cy="188498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1\Desktop\фото\IMG_20210511_0952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4599821"/>
            <a:ext cx="2882894" cy="21621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1\Desktop\фото\IMG_20210511_0948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588" y="4564389"/>
            <a:ext cx="2795379" cy="209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04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988840"/>
            <a:ext cx="6457216" cy="2585323"/>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Работа с семьёй </a:t>
            </a:r>
          </a:p>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в комбинированной группе </a:t>
            </a:r>
          </a:p>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для детей с ТНР</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89368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3691" y="170746"/>
            <a:ext cx="385874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Работа с семьёй</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Консультации по лексическим темам</a:t>
            </a:r>
            <a:endParaRPr lang="ru-RU" sz="2800" dirty="0">
              <a:solidFill>
                <a:schemeClr val="tx2">
                  <a:lumMod val="60000"/>
                  <a:lumOff val="40000"/>
                </a:schemeClr>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01" t="9731" r="13121" b="9267"/>
          <a:stretch/>
        </p:blipFill>
        <p:spPr bwMode="auto">
          <a:xfrm>
            <a:off x="643883" y="1196752"/>
            <a:ext cx="7785005" cy="554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54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3691" y="170746"/>
            <a:ext cx="385874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Работа с семьёй</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Выставка книг</a:t>
            </a:r>
            <a:endParaRPr lang="ru-RU" sz="2800" dirty="0">
              <a:solidFill>
                <a:schemeClr val="tx2">
                  <a:lumMod val="60000"/>
                  <a:lumOff val="4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38386" y="711161"/>
            <a:ext cx="3888432" cy="59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722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3691" y="170746"/>
            <a:ext cx="385874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Работа с семьёй</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Проект. Домашнее задание</a:t>
            </a:r>
            <a:endParaRPr lang="ru-RU" sz="2800" dirty="0">
              <a:solidFill>
                <a:schemeClr val="tx2">
                  <a:lumMod val="60000"/>
                  <a:lumOff val="40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883" y="1636922"/>
            <a:ext cx="7785005" cy="46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56780" y="1648074"/>
            <a:ext cx="6204686" cy="46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35696" y="1401624"/>
            <a:ext cx="5140754" cy="489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35696" y="1370275"/>
            <a:ext cx="5140754" cy="526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5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Effect transition="in" filter="fade">
                                      <p:cBhvr>
                                        <p:cTn id="9" dur="1000"/>
                                        <p:tgtEl>
                                          <p:spTgt spid="6146"/>
                                        </p:tgtEl>
                                      </p:cBhvr>
                                    </p:animEffect>
                                  </p:childTnLst>
                                </p:cTn>
                              </p:par>
                            </p:childTnLst>
                          </p:cTn>
                        </p:par>
                        <p:par>
                          <p:cTn id="10" fill="hold">
                            <p:stCondLst>
                              <p:cond delay="1000"/>
                            </p:stCondLst>
                            <p:childTnLst>
                              <p:par>
                                <p:cTn id="11" presetID="53" presetClass="exit" presetSubtype="32" fill="hold" nodeType="afterEffect">
                                  <p:stCondLst>
                                    <p:cond delay="1000"/>
                                  </p:stCondLst>
                                  <p:childTnLst>
                                    <p:anim calcmode="lin" valueType="num">
                                      <p:cBhvr>
                                        <p:cTn id="12" dur="1000"/>
                                        <p:tgtEl>
                                          <p:spTgt spid="6146"/>
                                        </p:tgtEl>
                                        <p:attrNameLst>
                                          <p:attrName>ppt_w</p:attrName>
                                        </p:attrNameLst>
                                      </p:cBhvr>
                                      <p:tavLst>
                                        <p:tav tm="0">
                                          <p:val>
                                            <p:strVal val="ppt_w"/>
                                          </p:val>
                                        </p:tav>
                                        <p:tav tm="100000">
                                          <p:val>
                                            <p:fltVal val="0"/>
                                          </p:val>
                                        </p:tav>
                                      </p:tavLst>
                                    </p:anim>
                                    <p:anim calcmode="lin" valueType="num">
                                      <p:cBhvr>
                                        <p:cTn id="13" dur="1000"/>
                                        <p:tgtEl>
                                          <p:spTgt spid="6146"/>
                                        </p:tgtEl>
                                        <p:attrNameLst>
                                          <p:attrName>ppt_h</p:attrName>
                                        </p:attrNameLst>
                                      </p:cBhvr>
                                      <p:tavLst>
                                        <p:tav tm="0">
                                          <p:val>
                                            <p:strVal val="ppt_h"/>
                                          </p:val>
                                        </p:tav>
                                        <p:tav tm="100000">
                                          <p:val>
                                            <p:fltVal val="0"/>
                                          </p:val>
                                        </p:tav>
                                      </p:tavLst>
                                    </p:anim>
                                    <p:animEffect transition="out" filter="fade">
                                      <p:cBhvr>
                                        <p:cTn id="14" dur="1000"/>
                                        <p:tgtEl>
                                          <p:spTgt spid="6146"/>
                                        </p:tgtEl>
                                      </p:cBhvr>
                                    </p:animEffect>
                                    <p:set>
                                      <p:cBhvr>
                                        <p:cTn id="15" dur="1" fill="hold">
                                          <p:stCondLst>
                                            <p:cond delay="999"/>
                                          </p:stCondLst>
                                        </p:cTn>
                                        <p:tgtEl>
                                          <p:spTgt spid="6146"/>
                                        </p:tgtEl>
                                        <p:attrNameLst>
                                          <p:attrName>style.visibility</p:attrName>
                                        </p:attrNameLst>
                                      </p:cBhvr>
                                      <p:to>
                                        <p:strVal val="hidden"/>
                                      </p:to>
                                    </p:se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par>
                          <p:cTn id="22" fill="hold">
                            <p:stCondLst>
                              <p:cond delay="4000"/>
                            </p:stCondLst>
                            <p:childTnLst>
                              <p:par>
                                <p:cTn id="23" presetID="53" presetClass="exit" presetSubtype="32" fill="hold" nodeType="afterEffect">
                                  <p:stCondLst>
                                    <p:cond delay="1000"/>
                                  </p:stCondLst>
                                  <p:childTnLst>
                                    <p:anim calcmode="lin" valueType="num">
                                      <p:cBhvr>
                                        <p:cTn id="24" dur="1000"/>
                                        <p:tgtEl>
                                          <p:spTgt spid="6"/>
                                        </p:tgtEl>
                                        <p:attrNameLst>
                                          <p:attrName>ppt_w</p:attrName>
                                        </p:attrNameLst>
                                      </p:cBhvr>
                                      <p:tavLst>
                                        <p:tav tm="0">
                                          <p:val>
                                            <p:strVal val="ppt_w"/>
                                          </p:val>
                                        </p:tav>
                                        <p:tav tm="100000">
                                          <p:val>
                                            <p:fltVal val="0"/>
                                          </p:val>
                                        </p:tav>
                                      </p:tavLst>
                                    </p:anim>
                                    <p:anim calcmode="lin" valueType="num">
                                      <p:cBhvr>
                                        <p:cTn id="25" dur="1000"/>
                                        <p:tgtEl>
                                          <p:spTgt spid="6"/>
                                        </p:tgtEl>
                                        <p:attrNameLst>
                                          <p:attrName>ppt_h</p:attrName>
                                        </p:attrNameLst>
                                      </p:cBhvr>
                                      <p:tavLst>
                                        <p:tav tm="0">
                                          <p:val>
                                            <p:strVal val="ppt_h"/>
                                          </p:val>
                                        </p:tav>
                                        <p:tav tm="100000">
                                          <p:val>
                                            <p:fltVal val="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par>
                          <p:cTn id="34" fill="hold">
                            <p:stCondLst>
                              <p:cond delay="7000"/>
                            </p:stCondLst>
                            <p:childTnLst>
                              <p:par>
                                <p:cTn id="35" presetID="53" presetClass="exit" presetSubtype="32" fill="hold" nodeType="afterEffect">
                                  <p:stCondLst>
                                    <p:cond delay="1000"/>
                                  </p:stCondLst>
                                  <p:childTnLst>
                                    <p:anim calcmode="lin" valueType="num">
                                      <p:cBhvr>
                                        <p:cTn id="36" dur="1000"/>
                                        <p:tgtEl>
                                          <p:spTgt spid="7"/>
                                        </p:tgtEl>
                                        <p:attrNameLst>
                                          <p:attrName>ppt_w</p:attrName>
                                        </p:attrNameLst>
                                      </p:cBhvr>
                                      <p:tavLst>
                                        <p:tav tm="0">
                                          <p:val>
                                            <p:strVal val="ppt_w"/>
                                          </p:val>
                                        </p:tav>
                                        <p:tav tm="100000">
                                          <p:val>
                                            <p:fltVal val="0"/>
                                          </p:val>
                                        </p:tav>
                                      </p:tavLst>
                                    </p:anim>
                                    <p:anim calcmode="lin" valueType="num">
                                      <p:cBhvr>
                                        <p:cTn id="37" dur="1000"/>
                                        <p:tgtEl>
                                          <p:spTgt spid="7"/>
                                        </p:tgtEl>
                                        <p:attrNameLst>
                                          <p:attrName>ppt_h</p:attrName>
                                        </p:attrNameLst>
                                      </p:cBhvr>
                                      <p:tavLst>
                                        <p:tav tm="0">
                                          <p:val>
                                            <p:strVal val="ppt_h"/>
                                          </p:val>
                                        </p:tav>
                                        <p:tav tm="100000">
                                          <p:val>
                                            <p:fltVal val="0"/>
                                          </p:val>
                                        </p:tav>
                                      </p:tavLst>
                                    </p:anim>
                                    <p:animEffect transition="out" filter="fade">
                                      <p:cBhvr>
                                        <p:cTn id="38" dur="1000"/>
                                        <p:tgtEl>
                                          <p:spTgt spid="7"/>
                                        </p:tgtEl>
                                      </p:cBhvr>
                                    </p:animEffect>
                                    <p:set>
                                      <p:cBhvr>
                                        <p:cTn id="39" dur="1" fill="hold">
                                          <p:stCondLst>
                                            <p:cond delay="999"/>
                                          </p:stCondLst>
                                        </p:cTn>
                                        <p:tgtEl>
                                          <p:spTgt spid="7"/>
                                        </p:tgtEl>
                                        <p:attrNameLst>
                                          <p:attrName>style.visibility</p:attrName>
                                        </p:attrNameLst>
                                      </p:cBhvr>
                                      <p:to>
                                        <p:strVal val="hidden"/>
                                      </p:to>
                                    </p:set>
                                  </p:childTnLst>
                                </p:cTn>
                              </p:par>
                            </p:childTnLst>
                          </p:cTn>
                        </p:par>
                        <p:par>
                          <p:cTn id="40" fill="hold">
                            <p:stCondLst>
                              <p:cond delay="9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3691" y="170746"/>
            <a:ext cx="385874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Работа с семьёй</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Проект. Домашнее задание</a:t>
            </a:r>
            <a:endParaRPr lang="ru-RU" sz="2800" dirty="0">
              <a:solidFill>
                <a:schemeClr val="tx2">
                  <a:lumMod val="60000"/>
                  <a:lumOff val="40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5750" y="1636922"/>
            <a:ext cx="4661271" cy="46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8479" y="1654999"/>
            <a:ext cx="4661271" cy="46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80157" y="1648074"/>
            <a:ext cx="4896569" cy="489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20831" y="1648074"/>
            <a:ext cx="5140754" cy="514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1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Effect transition="in" filter="fade">
                                      <p:cBhvr>
                                        <p:cTn id="9" dur="1000"/>
                                        <p:tgtEl>
                                          <p:spTgt spid="6146"/>
                                        </p:tgtEl>
                                      </p:cBhvr>
                                    </p:animEffect>
                                  </p:childTnLst>
                                </p:cTn>
                              </p:par>
                            </p:childTnLst>
                          </p:cTn>
                        </p:par>
                        <p:par>
                          <p:cTn id="10" fill="hold">
                            <p:stCondLst>
                              <p:cond delay="1000"/>
                            </p:stCondLst>
                            <p:childTnLst>
                              <p:par>
                                <p:cTn id="11" presetID="53" presetClass="exit" presetSubtype="32" fill="hold" nodeType="afterEffect">
                                  <p:stCondLst>
                                    <p:cond delay="1000"/>
                                  </p:stCondLst>
                                  <p:childTnLst>
                                    <p:anim calcmode="lin" valueType="num">
                                      <p:cBhvr>
                                        <p:cTn id="12" dur="1000"/>
                                        <p:tgtEl>
                                          <p:spTgt spid="6146"/>
                                        </p:tgtEl>
                                        <p:attrNameLst>
                                          <p:attrName>ppt_w</p:attrName>
                                        </p:attrNameLst>
                                      </p:cBhvr>
                                      <p:tavLst>
                                        <p:tav tm="0">
                                          <p:val>
                                            <p:strVal val="ppt_w"/>
                                          </p:val>
                                        </p:tav>
                                        <p:tav tm="100000">
                                          <p:val>
                                            <p:fltVal val="0"/>
                                          </p:val>
                                        </p:tav>
                                      </p:tavLst>
                                    </p:anim>
                                    <p:anim calcmode="lin" valueType="num">
                                      <p:cBhvr>
                                        <p:cTn id="13" dur="1000"/>
                                        <p:tgtEl>
                                          <p:spTgt spid="6146"/>
                                        </p:tgtEl>
                                        <p:attrNameLst>
                                          <p:attrName>ppt_h</p:attrName>
                                        </p:attrNameLst>
                                      </p:cBhvr>
                                      <p:tavLst>
                                        <p:tav tm="0">
                                          <p:val>
                                            <p:strVal val="ppt_h"/>
                                          </p:val>
                                        </p:tav>
                                        <p:tav tm="100000">
                                          <p:val>
                                            <p:fltVal val="0"/>
                                          </p:val>
                                        </p:tav>
                                      </p:tavLst>
                                    </p:anim>
                                    <p:animEffect transition="out" filter="fade">
                                      <p:cBhvr>
                                        <p:cTn id="14" dur="1000"/>
                                        <p:tgtEl>
                                          <p:spTgt spid="6146"/>
                                        </p:tgtEl>
                                      </p:cBhvr>
                                    </p:animEffect>
                                    <p:set>
                                      <p:cBhvr>
                                        <p:cTn id="15" dur="1" fill="hold">
                                          <p:stCondLst>
                                            <p:cond delay="999"/>
                                          </p:stCondLst>
                                        </p:cTn>
                                        <p:tgtEl>
                                          <p:spTgt spid="6146"/>
                                        </p:tgtEl>
                                        <p:attrNameLst>
                                          <p:attrName>style.visibility</p:attrName>
                                        </p:attrNameLst>
                                      </p:cBhvr>
                                      <p:to>
                                        <p:strVal val="hidden"/>
                                      </p:to>
                                    </p:se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par>
                          <p:cTn id="22" fill="hold">
                            <p:stCondLst>
                              <p:cond delay="4000"/>
                            </p:stCondLst>
                            <p:childTnLst>
                              <p:par>
                                <p:cTn id="23" presetID="53" presetClass="exit" presetSubtype="32" fill="hold" nodeType="afterEffect">
                                  <p:stCondLst>
                                    <p:cond delay="1000"/>
                                  </p:stCondLst>
                                  <p:childTnLst>
                                    <p:anim calcmode="lin" valueType="num">
                                      <p:cBhvr>
                                        <p:cTn id="24" dur="1000"/>
                                        <p:tgtEl>
                                          <p:spTgt spid="6"/>
                                        </p:tgtEl>
                                        <p:attrNameLst>
                                          <p:attrName>ppt_w</p:attrName>
                                        </p:attrNameLst>
                                      </p:cBhvr>
                                      <p:tavLst>
                                        <p:tav tm="0">
                                          <p:val>
                                            <p:strVal val="ppt_w"/>
                                          </p:val>
                                        </p:tav>
                                        <p:tav tm="100000">
                                          <p:val>
                                            <p:fltVal val="0"/>
                                          </p:val>
                                        </p:tav>
                                      </p:tavLst>
                                    </p:anim>
                                    <p:anim calcmode="lin" valueType="num">
                                      <p:cBhvr>
                                        <p:cTn id="25" dur="1000"/>
                                        <p:tgtEl>
                                          <p:spTgt spid="6"/>
                                        </p:tgtEl>
                                        <p:attrNameLst>
                                          <p:attrName>ppt_h</p:attrName>
                                        </p:attrNameLst>
                                      </p:cBhvr>
                                      <p:tavLst>
                                        <p:tav tm="0">
                                          <p:val>
                                            <p:strVal val="ppt_h"/>
                                          </p:val>
                                        </p:tav>
                                        <p:tav tm="100000">
                                          <p:val>
                                            <p:fltVal val="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par>
                          <p:cTn id="34" fill="hold">
                            <p:stCondLst>
                              <p:cond delay="7000"/>
                            </p:stCondLst>
                            <p:childTnLst>
                              <p:par>
                                <p:cTn id="35" presetID="53" presetClass="exit" presetSubtype="32" fill="hold" nodeType="afterEffect">
                                  <p:stCondLst>
                                    <p:cond delay="1000"/>
                                  </p:stCondLst>
                                  <p:childTnLst>
                                    <p:anim calcmode="lin" valueType="num">
                                      <p:cBhvr>
                                        <p:cTn id="36" dur="1000"/>
                                        <p:tgtEl>
                                          <p:spTgt spid="7"/>
                                        </p:tgtEl>
                                        <p:attrNameLst>
                                          <p:attrName>ppt_w</p:attrName>
                                        </p:attrNameLst>
                                      </p:cBhvr>
                                      <p:tavLst>
                                        <p:tav tm="0">
                                          <p:val>
                                            <p:strVal val="ppt_w"/>
                                          </p:val>
                                        </p:tav>
                                        <p:tav tm="100000">
                                          <p:val>
                                            <p:fltVal val="0"/>
                                          </p:val>
                                        </p:tav>
                                      </p:tavLst>
                                    </p:anim>
                                    <p:anim calcmode="lin" valueType="num">
                                      <p:cBhvr>
                                        <p:cTn id="37" dur="1000"/>
                                        <p:tgtEl>
                                          <p:spTgt spid="7"/>
                                        </p:tgtEl>
                                        <p:attrNameLst>
                                          <p:attrName>ppt_h</p:attrName>
                                        </p:attrNameLst>
                                      </p:cBhvr>
                                      <p:tavLst>
                                        <p:tav tm="0">
                                          <p:val>
                                            <p:strVal val="ppt_h"/>
                                          </p:val>
                                        </p:tav>
                                        <p:tav tm="100000">
                                          <p:val>
                                            <p:fltVal val="0"/>
                                          </p:val>
                                        </p:tav>
                                      </p:tavLst>
                                    </p:anim>
                                    <p:animEffect transition="out" filter="fade">
                                      <p:cBhvr>
                                        <p:cTn id="38" dur="1000"/>
                                        <p:tgtEl>
                                          <p:spTgt spid="7"/>
                                        </p:tgtEl>
                                      </p:cBhvr>
                                    </p:animEffect>
                                    <p:set>
                                      <p:cBhvr>
                                        <p:cTn id="39" dur="1" fill="hold">
                                          <p:stCondLst>
                                            <p:cond delay="999"/>
                                          </p:stCondLst>
                                        </p:cTn>
                                        <p:tgtEl>
                                          <p:spTgt spid="7"/>
                                        </p:tgtEl>
                                        <p:attrNameLst>
                                          <p:attrName>style.visibility</p:attrName>
                                        </p:attrNameLst>
                                      </p:cBhvr>
                                      <p:to>
                                        <p:strVal val="hidden"/>
                                      </p:to>
                                    </p:set>
                                  </p:childTnLst>
                                </p:cTn>
                              </p:par>
                            </p:childTnLst>
                          </p:cTn>
                        </p:par>
                        <p:par>
                          <p:cTn id="40" fill="hold">
                            <p:stCondLst>
                              <p:cond delay="9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3691" y="170746"/>
            <a:ext cx="385874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Работа с семьёй</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954107"/>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Проект. Фотовыставка «Моё знакомство с дикими животными»</a:t>
            </a:r>
            <a:endParaRPr lang="ru-RU" sz="2800" dirty="0">
              <a:solidFill>
                <a:schemeClr val="tx2">
                  <a:lumMod val="60000"/>
                  <a:lumOff val="4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8514" y="1665967"/>
            <a:ext cx="2817155" cy="46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7904" y="1700808"/>
            <a:ext cx="2151355" cy="46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805"/>
          <a:stretch/>
        </p:blipFill>
        <p:spPr bwMode="auto">
          <a:xfrm>
            <a:off x="6278553" y="1665967"/>
            <a:ext cx="2380956" cy="46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40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Effect transition="in" filter="fade">
                                      <p:cBhvr>
                                        <p:cTn id="9" dur="1000"/>
                                        <p:tgtEl>
                                          <p:spTgt spid="614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4129" y="170746"/>
            <a:ext cx="7657866"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Документация учителя-логопеда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TextBox 3"/>
          <p:cNvSpPr txBox="1"/>
          <p:nvPr/>
        </p:nvSpPr>
        <p:spPr>
          <a:xfrm>
            <a:off x="323528" y="938166"/>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Годовой план</a:t>
            </a:r>
            <a:endParaRPr lang="ru-RU" dirty="0">
              <a:solidFill>
                <a:schemeClr val="tx2">
                  <a:lumMod val="60000"/>
                  <a:lumOff val="40000"/>
                </a:schemeClr>
              </a:solidFill>
            </a:endParaRPr>
          </a:p>
        </p:txBody>
      </p:sp>
      <p:sp>
        <p:nvSpPr>
          <p:cNvPr id="5" name="TextBox 4"/>
          <p:cNvSpPr txBox="1"/>
          <p:nvPr/>
        </p:nvSpPr>
        <p:spPr>
          <a:xfrm>
            <a:off x="323528" y="1628800"/>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График работы</a:t>
            </a:r>
            <a:endParaRPr lang="ru-RU" dirty="0">
              <a:solidFill>
                <a:schemeClr val="tx2">
                  <a:lumMod val="60000"/>
                  <a:lumOff val="40000"/>
                </a:schemeClr>
              </a:solidFill>
            </a:endParaRPr>
          </a:p>
        </p:txBody>
      </p:sp>
      <p:sp>
        <p:nvSpPr>
          <p:cNvPr id="6" name="TextBox 5"/>
          <p:cNvSpPr txBox="1"/>
          <p:nvPr/>
        </p:nvSpPr>
        <p:spPr>
          <a:xfrm>
            <a:off x="323528" y="1278742"/>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Список детей с заключениями</a:t>
            </a:r>
            <a:endParaRPr lang="ru-RU" dirty="0">
              <a:solidFill>
                <a:schemeClr val="tx2">
                  <a:lumMod val="60000"/>
                  <a:lumOff val="40000"/>
                </a:schemeClr>
              </a:solidFill>
            </a:endParaRPr>
          </a:p>
        </p:txBody>
      </p:sp>
      <p:sp>
        <p:nvSpPr>
          <p:cNvPr id="7" name="TextBox 6"/>
          <p:cNvSpPr txBox="1"/>
          <p:nvPr/>
        </p:nvSpPr>
        <p:spPr>
          <a:xfrm>
            <a:off x="323528" y="1988840"/>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Расписание занятий</a:t>
            </a:r>
            <a:endParaRPr lang="ru-RU" dirty="0">
              <a:solidFill>
                <a:schemeClr val="tx2">
                  <a:lumMod val="60000"/>
                  <a:lumOff val="40000"/>
                </a:schemeClr>
              </a:solidFill>
            </a:endParaRPr>
          </a:p>
        </p:txBody>
      </p:sp>
      <p:sp>
        <p:nvSpPr>
          <p:cNvPr id="8" name="TextBox 7"/>
          <p:cNvSpPr txBox="1"/>
          <p:nvPr/>
        </p:nvSpPr>
        <p:spPr>
          <a:xfrm>
            <a:off x="323528" y="2348880"/>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Тематическое планирование</a:t>
            </a:r>
            <a:endParaRPr lang="ru-RU" dirty="0">
              <a:solidFill>
                <a:schemeClr val="tx2">
                  <a:lumMod val="60000"/>
                  <a:lumOff val="40000"/>
                </a:schemeClr>
              </a:solidFill>
            </a:endParaRPr>
          </a:p>
        </p:txBody>
      </p:sp>
      <p:sp>
        <p:nvSpPr>
          <p:cNvPr id="9" name="TextBox 8"/>
          <p:cNvSpPr txBox="1"/>
          <p:nvPr/>
        </p:nvSpPr>
        <p:spPr>
          <a:xfrm>
            <a:off x="323528" y="2718212"/>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Перспективно-тематическое планирование</a:t>
            </a:r>
            <a:endParaRPr lang="ru-RU" dirty="0">
              <a:solidFill>
                <a:schemeClr val="tx2">
                  <a:lumMod val="60000"/>
                  <a:lumOff val="40000"/>
                </a:schemeClr>
              </a:solidFill>
            </a:endParaRPr>
          </a:p>
        </p:txBody>
      </p:sp>
      <p:sp>
        <p:nvSpPr>
          <p:cNvPr id="10" name="TextBox 9"/>
          <p:cNvSpPr txBox="1"/>
          <p:nvPr/>
        </p:nvSpPr>
        <p:spPr>
          <a:xfrm>
            <a:off x="323528" y="3087544"/>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Журнал учёта посещаемости</a:t>
            </a:r>
            <a:endParaRPr lang="ru-RU" dirty="0">
              <a:solidFill>
                <a:schemeClr val="tx2">
                  <a:lumMod val="60000"/>
                  <a:lumOff val="40000"/>
                </a:schemeClr>
              </a:solidFill>
            </a:endParaRPr>
          </a:p>
        </p:txBody>
      </p:sp>
      <p:sp>
        <p:nvSpPr>
          <p:cNvPr id="11" name="TextBox 10"/>
          <p:cNvSpPr txBox="1"/>
          <p:nvPr/>
        </p:nvSpPr>
        <p:spPr>
          <a:xfrm>
            <a:off x="323528" y="3456876"/>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Планирование индивидуальной работы (+ «рабочие листы»)</a:t>
            </a:r>
            <a:endParaRPr lang="ru-RU" dirty="0">
              <a:solidFill>
                <a:schemeClr val="tx2">
                  <a:lumMod val="60000"/>
                  <a:lumOff val="40000"/>
                </a:schemeClr>
              </a:solidFill>
            </a:endParaRPr>
          </a:p>
        </p:txBody>
      </p:sp>
      <p:sp>
        <p:nvSpPr>
          <p:cNvPr id="12" name="TextBox 11"/>
          <p:cNvSpPr txBox="1"/>
          <p:nvPr/>
        </p:nvSpPr>
        <p:spPr>
          <a:xfrm>
            <a:off x="323528" y="3851756"/>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Взаимодействие с воспитателями</a:t>
            </a:r>
            <a:endParaRPr lang="ru-RU" dirty="0">
              <a:solidFill>
                <a:schemeClr val="tx2">
                  <a:lumMod val="60000"/>
                  <a:lumOff val="40000"/>
                </a:schemeClr>
              </a:solidFill>
            </a:endParaRPr>
          </a:p>
        </p:txBody>
      </p:sp>
      <p:sp>
        <p:nvSpPr>
          <p:cNvPr id="13" name="TextBox 12"/>
          <p:cNvSpPr txBox="1"/>
          <p:nvPr/>
        </p:nvSpPr>
        <p:spPr>
          <a:xfrm>
            <a:off x="323528" y="4203716"/>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Индивидуальные логопедические карты </a:t>
            </a:r>
            <a:endParaRPr lang="ru-RU" dirty="0">
              <a:solidFill>
                <a:schemeClr val="tx2">
                  <a:lumMod val="60000"/>
                  <a:lumOff val="40000"/>
                </a:schemeClr>
              </a:solidFill>
            </a:endParaRPr>
          </a:p>
        </p:txBody>
      </p:sp>
      <p:sp>
        <p:nvSpPr>
          <p:cNvPr id="14" name="TextBox 13"/>
          <p:cNvSpPr txBox="1"/>
          <p:nvPr/>
        </p:nvSpPr>
        <p:spPr>
          <a:xfrm>
            <a:off x="666618" y="4509120"/>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заключение</a:t>
            </a:r>
            <a:endParaRPr lang="ru-RU" dirty="0">
              <a:solidFill>
                <a:schemeClr val="tx2">
                  <a:lumMod val="60000"/>
                  <a:lumOff val="40000"/>
                </a:schemeClr>
              </a:solidFill>
            </a:endParaRPr>
          </a:p>
        </p:txBody>
      </p:sp>
      <p:sp>
        <p:nvSpPr>
          <p:cNvPr id="15" name="TextBox 14"/>
          <p:cNvSpPr txBox="1"/>
          <p:nvPr/>
        </p:nvSpPr>
        <p:spPr>
          <a:xfrm>
            <a:off x="652970" y="4800921"/>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карта обследования</a:t>
            </a:r>
            <a:endParaRPr lang="ru-RU" dirty="0">
              <a:solidFill>
                <a:schemeClr val="tx2">
                  <a:lumMod val="60000"/>
                  <a:lumOff val="40000"/>
                </a:schemeClr>
              </a:solidFill>
            </a:endParaRPr>
          </a:p>
        </p:txBody>
      </p:sp>
      <p:sp>
        <p:nvSpPr>
          <p:cNvPr id="17" name="TextBox 16"/>
          <p:cNvSpPr txBox="1"/>
          <p:nvPr/>
        </p:nvSpPr>
        <p:spPr>
          <a:xfrm>
            <a:off x="666618" y="5126036"/>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диаграмма развития</a:t>
            </a:r>
            <a:endParaRPr lang="ru-RU" dirty="0">
              <a:solidFill>
                <a:schemeClr val="tx2">
                  <a:lumMod val="60000"/>
                  <a:lumOff val="40000"/>
                </a:schemeClr>
              </a:solidFill>
            </a:endParaRPr>
          </a:p>
        </p:txBody>
      </p:sp>
      <p:sp>
        <p:nvSpPr>
          <p:cNvPr id="18" name="TextBox 17"/>
          <p:cNvSpPr txBox="1"/>
          <p:nvPr/>
        </p:nvSpPr>
        <p:spPr>
          <a:xfrm>
            <a:off x="666618" y="5497030"/>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индивидуальный план коррекционной работы</a:t>
            </a:r>
            <a:endParaRPr lang="ru-RU" dirty="0">
              <a:solidFill>
                <a:schemeClr val="tx2">
                  <a:lumMod val="60000"/>
                  <a:lumOff val="40000"/>
                </a:schemeClr>
              </a:solidFill>
            </a:endParaRPr>
          </a:p>
        </p:txBody>
      </p:sp>
      <p:sp>
        <p:nvSpPr>
          <p:cNvPr id="22" name="TextBox 21"/>
          <p:cNvSpPr txBox="1"/>
          <p:nvPr/>
        </p:nvSpPr>
        <p:spPr>
          <a:xfrm>
            <a:off x="683568" y="5866362"/>
            <a:ext cx="7992888" cy="369332"/>
          </a:xfrm>
          <a:prstGeom prst="rect">
            <a:avLst/>
          </a:prstGeom>
          <a:noFill/>
        </p:spPr>
        <p:txBody>
          <a:bodyPr wrap="square" rtlCol="0">
            <a:spAutoFit/>
          </a:bodyPr>
          <a:lstStyle/>
          <a:p>
            <a:pPr marL="285750" indent="-285750">
              <a:buFont typeface="Wingdings" pitchFamily="2" charset="2"/>
              <a:buChar char="§"/>
            </a:pPr>
            <a:r>
              <a:rPr lang="ru-RU" dirty="0">
                <a:solidFill>
                  <a:schemeClr val="tx2">
                    <a:lumMod val="60000"/>
                    <a:lumOff val="40000"/>
                  </a:schemeClr>
                </a:solidFill>
              </a:rPr>
              <a:t>т</a:t>
            </a:r>
            <a:r>
              <a:rPr lang="ru-RU" dirty="0" smtClean="0">
                <a:solidFill>
                  <a:schemeClr val="tx2">
                    <a:lumMod val="60000"/>
                    <a:lumOff val="40000"/>
                  </a:schemeClr>
                </a:solidFill>
              </a:rPr>
              <a:t>ематические «рабочие листы»</a:t>
            </a:r>
            <a:endParaRPr lang="ru-RU" dirty="0">
              <a:solidFill>
                <a:schemeClr val="tx2">
                  <a:lumMod val="60000"/>
                  <a:lumOff val="40000"/>
                </a:schemeClr>
              </a:solidFill>
            </a:endParaRPr>
          </a:p>
        </p:txBody>
      </p:sp>
      <p:sp>
        <p:nvSpPr>
          <p:cNvPr id="23" name="TextBox 22"/>
          <p:cNvSpPr txBox="1"/>
          <p:nvPr/>
        </p:nvSpPr>
        <p:spPr>
          <a:xfrm>
            <a:off x="323528" y="6252644"/>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Задания для закрепления</a:t>
            </a:r>
            <a:endParaRPr lang="ru-RU" dirty="0">
              <a:solidFill>
                <a:schemeClr val="tx2">
                  <a:lumMod val="60000"/>
                  <a:lumOff val="40000"/>
                </a:schemeClr>
              </a:solidFill>
            </a:endParaRPr>
          </a:p>
        </p:txBody>
      </p:sp>
    </p:spTree>
    <p:extLst>
      <p:ext uri="{BB962C8B-B14F-4D97-AF65-F5344CB8AC3E}">
        <p14:creationId xmlns:p14="http://schemas.microsoft.com/office/powerpoint/2010/main" val="2166789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3691" y="170746"/>
            <a:ext cx="385874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Работа с семьёй</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Проект. </a:t>
            </a:r>
            <a:r>
              <a:rPr lang="ru-RU" sz="2800" dirty="0" err="1" smtClean="0">
                <a:solidFill>
                  <a:schemeClr val="tx2">
                    <a:lumMod val="60000"/>
                    <a:lumOff val="40000"/>
                  </a:schemeClr>
                </a:solidFill>
              </a:rPr>
              <a:t>Лепбук</a:t>
            </a:r>
            <a:endParaRPr lang="ru-RU" sz="2800" dirty="0">
              <a:solidFill>
                <a:schemeClr val="tx2">
                  <a:lumMod val="60000"/>
                  <a:lumOff val="4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35696" y="1263786"/>
            <a:ext cx="525658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899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3691" y="170746"/>
            <a:ext cx="385874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Работа с семьёй</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Проект. Утренняя гимнастика</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11143" y="1340768"/>
            <a:ext cx="6215028" cy="46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28870" y="1340768"/>
            <a:ext cx="6215028" cy="46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9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xit" presetSubtype="32" fill="hold" nodeType="afterEffect">
                                  <p:stCondLst>
                                    <p:cond delay="1000"/>
                                  </p:stCondLst>
                                  <p:childTnLst>
                                    <p:anim calcmode="lin" valueType="num">
                                      <p:cBhvr>
                                        <p:cTn id="12" dur="1000"/>
                                        <p:tgtEl>
                                          <p:spTgt spid="6"/>
                                        </p:tgtEl>
                                        <p:attrNameLst>
                                          <p:attrName>ppt_w</p:attrName>
                                        </p:attrNameLst>
                                      </p:cBhvr>
                                      <p:tavLst>
                                        <p:tav tm="0">
                                          <p:val>
                                            <p:strVal val="ppt_w"/>
                                          </p:val>
                                        </p:tav>
                                        <p:tav tm="100000">
                                          <p:val>
                                            <p:fltVal val="0"/>
                                          </p:val>
                                        </p:tav>
                                      </p:tavLst>
                                    </p:anim>
                                    <p:anim calcmode="lin" valueType="num">
                                      <p:cBhvr>
                                        <p:cTn id="13" dur="1000"/>
                                        <p:tgtEl>
                                          <p:spTgt spid="6"/>
                                        </p:tgtEl>
                                        <p:attrNameLst>
                                          <p:attrName>ppt_h</p:attrName>
                                        </p:attrNameLst>
                                      </p:cBhvr>
                                      <p:tavLst>
                                        <p:tav tm="0">
                                          <p:val>
                                            <p:strVal val="ppt_h"/>
                                          </p:val>
                                        </p:tav>
                                        <p:tav tm="100000">
                                          <p:val>
                                            <p:fltVal val="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3691" y="170746"/>
            <a:ext cx="385874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Работа с семьёй</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Проект. Театрализованная деятельность</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11143" y="1540448"/>
            <a:ext cx="6215028" cy="426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10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3691" y="170746"/>
            <a:ext cx="385874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Работа с семьёй</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Проект. Дидактические игры</a:t>
            </a:r>
            <a:endParaRPr lang="ru-RU" sz="2800" dirty="0">
              <a:solidFill>
                <a:schemeClr val="tx2">
                  <a:lumMod val="60000"/>
                  <a:lumOff val="4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62665" y="1263527"/>
            <a:ext cx="72008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7971" y="1263526"/>
            <a:ext cx="7205493" cy="540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69196" y="1263527"/>
            <a:ext cx="720080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9348" y="1287539"/>
            <a:ext cx="7194115" cy="539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6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Effect transition="in" filter="fade">
                                      <p:cBhvr>
                                        <p:cTn id="9" dur="1000"/>
                                        <p:tgtEl>
                                          <p:spTgt spid="6146"/>
                                        </p:tgtEl>
                                      </p:cBhvr>
                                    </p:animEffect>
                                  </p:childTnLst>
                                </p:cTn>
                              </p:par>
                            </p:childTnLst>
                          </p:cTn>
                        </p:par>
                        <p:par>
                          <p:cTn id="10" fill="hold">
                            <p:stCondLst>
                              <p:cond delay="1000"/>
                            </p:stCondLst>
                            <p:childTnLst>
                              <p:par>
                                <p:cTn id="11" presetID="53" presetClass="exit" presetSubtype="32" fill="hold" nodeType="afterEffect">
                                  <p:stCondLst>
                                    <p:cond delay="1000"/>
                                  </p:stCondLst>
                                  <p:childTnLst>
                                    <p:anim calcmode="lin" valueType="num">
                                      <p:cBhvr>
                                        <p:cTn id="12" dur="1000"/>
                                        <p:tgtEl>
                                          <p:spTgt spid="6146"/>
                                        </p:tgtEl>
                                        <p:attrNameLst>
                                          <p:attrName>ppt_w</p:attrName>
                                        </p:attrNameLst>
                                      </p:cBhvr>
                                      <p:tavLst>
                                        <p:tav tm="0">
                                          <p:val>
                                            <p:strVal val="ppt_w"/>
                                          </p:val>
                                        </p:tav>
                                        <p:tav tm="100000">
                                          <p:val>
                                            <p:fltVal val="0"/>
                                          </p:val>
                                        </p:tav>
                                      </p:tavLst>
                                    </p:anim>
                                    <p:anim calcmode="lin" valueType="num">
                                      <p:cBhvr>
                                        <p:cTn id="13" dur="1000"/>
                                        <p:tgtEl>
                                          <p:spTgt spid="6146"/>
                                        </p:tgtEl>
                                        <p:attrNameLst>
                                          <p:attrName>ppt_h</p:attrName>
                                        </p:attrNameLst>
                                      </p:cBhvr>
                                      <p:tavLst>
                                        <p:tav tm="0">
                                          <p:val>
                                            <p:strVal val="ppt_h"/>
                                          </p:val>
                                        </p:tav>
                                        <p:tav tm="100000">
                                          <p:val>
                                            <p:fltVal val="0"/>
                                          </p:val>
                                        </p:tav>
                                      </p:tavLst>
                                    </p:anim>
                                    <p:animEffect transition="out" filter="fade">
                                      <p:cBhvr>
                                        <p:cTn id="14" dur="1000"/>
                                        <p:tgtEl>
                                          <p:spTgt spid="6146"/>
                                        </p:tgtEl>
                                      </p:cBhvr>
                                    </p:animEffect>
                                    <p:set>
                                      <p:cBhvr>
                                        <p:cTn id="15" dur="1" fill="hold">
                                          <p:stCondLst>
                                            <p:cond delay="999"/>
                                          </p:stCondLst>
                                        </p:cTn>
                                        <p:tgtEl>
                                          <p:spTgt spid="6146"/>
                                        </p:tgtEl>
                                        <p:attrNameLst>
                                          <p:attrName>style.visibility</p:attrName>
                                        </p:attrNameLst>
                                      </p:cBhvr>
                                      <p:to>
                                        <p:strVal val="hidden"/>
                                      </p:to>
                                    </p:se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par>
                          <p:cTn id="22" fill="hold">
                            <p:stCondLst>
                              <p:cond delay="4000"/>
                            </p:stCondLst>
                            <p:childTnLst>
                              <p:par>
                                <p:cTn id="23" presetID="53" presetClass="exit" presetSubtype="32" fill="hold" nodeType="afterEffect">
                                  <p:stCondLst>
                                    <p:cond delay="1000"/>
                                  </p:stCondLst>
                                  <p:childTnLst>
                                    <p:anim calcmode="lin" valueType="num">
                                      <p:cBhvr>
                                        <p:cTn id="24" dur="1000"/>
                                        <p:tgtEl>
                                          <p:spTgt spid="6"/>
                                        </p:tgtEl>
                                        <p:attrNameLst>
                                          <p:attrName>ppt_w</p:attrName>
                                        </p:attrNameLst>
                                      </p:cBhvr>
                                      <p:tavLst>
                                        <p:tav tm="0">
                                          <p:val>
                                            <p:strVal val="ppt_w"/>
                                          </p:val>
                                        </p:tav>
                                        <p:tav tm="100000">
                                          <p:val>
                                            <p:fltVal val="0"/>
                                          </p:val>
                                        </p:tav>
                                      </p:tavLst>
                                    </p:anim>
                                    <p:anim calcmode="lin" valueType="num">
                                      <p:cBhvr>
                                        <p:cTn id="25" dur="1000"/>
                                        <p:tgtEl>
                                          <p:spTgt spid="6"/>
                                        </p:tgtEl>
                                        <p:attrNameLst>
                                          <p:attrName>ppt_h</p:attrName>
                                        </p:attrNameLst>
                                      </p:cBhvr>
                                      <p:tavLst>
                                        <p:tav tm="0">
                                          <p:val>
                                            <p:strVal val="ppt_h"/>
                                          </p:val>
                                        </p:tav>
                                        <p:tav tm="100000">
                                          <p:val>
                                            <p:fltVal val="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par>
                          <p:cTn id="34" fill="hold">
                            <p:stCondLst>
                              <p:cond delay="7000"/>
                            </p:stCondLst>
                            <p:childTnLst>
                              <p:par>
                                <p:cTn id="35" presetID="53" presetClass="exit" presetSubtype="32" fill="hold" nodeType="afterEffect">
                                  <p:stCondLst>
                                    <p:cond delay="1000"/>
                                  </p:stCondLst>
                                  <p:childTnLst>
                                    <p:anim calcmode="lin" valueType="num">
                                      <p:cBhvr>
                                        <p:cTn id="36" dur="1000"/>
                                        <p:tgtEl>
                                          <p:spTgt spid="7"/>
                                        </p:tgtEl>
                                        <p:attrNameLst>
                                          <p:attrName>ppt_w</p:attrName>
                                        </p:attrNameLst>
                                      </p:cBhvr>
                                      <p:tavLst>
                                        <p:tav tm="0">
                                          <p:val>
                                            <p:strVal val="ppt_w"/>
                                          </p:val>
                                        </p:tav>
                                        <p:tav tm="100000">
                                          <p:val>
                                            <p:fltVal val="0"/>
                                          </p:val>
                                        </p:tav>
                                      </p:tavLst>
                                    </p:anim>
                                    <p:anim calcmode="lin" valueType="num">
                                      <p:cBhvr>
                                        <p:cTn id="37" dur="1000"/>
                                        <p:tgtEl>
                                          <p:spTgt spid="7"/>
                                        </p:tgtEl>
                                        <p:attrNameLst>
                                          <p:attrName>ppt_h</p:attrName>
                                        </p:attrNameLst>
                                      </p:cBhvr>
                                      <p:tavLst>
                                        <p:tav tm="0">
                                          <p:val>
                                            <p:strVal val="ppt_h"/>
                                          </p:val>
                                        </p:tav>
                                        <p:tav tm="100000">
                                          <p:val>
                                            <p:fltVal val="0"/>
                                          </p:val>
                                        </p:tav>
                                      </p:tavLst>
                                    </p:anim>
                                    <p:animEffect transition="out" filter="fade">
                                      <p:cBhvr>
                                        <p:cTn id="38" dur="1000"/>
                                        <p:tgtEl>
                                          <p:spTgt spid="7"/>
                                        </p:tgtEl>
                                      </p:cBhvr>
                                    </p:animEffect>
                                    <p:set>
                                      <p:cBhvr>
                                        <p:cTn id="39" dur="1" fill="hold">
                                          <p:stCondLst>
                                            <p:cond delay="999"/>
                                          </p:stCondLst>
                                        </p:cTn>
                                        <p:tgtEl>
                                          <p:spTgt spid="7"/>
                                        </p:tgtEl>
                                        <p:attrNameLst>
                                          <p:attrName>style.visibility</p:attrName>
                                        </p:attrNameLst>
                                      </p:cBhvr>
                                      <p:to>
                                        <p:strVal val="hidden"/>
                                      </p:to>
                                    </p:set>
                                  </p:childTnLst>
                                </p:cTn>
                              </p:par>
                            </p:childTnLst>
                          </p:cTn>
                        </p:par>
                        <p:par>
                          <p:cTn id="40" fill="hold">
                            <p:stCondLst>
                              <p:cond delay="9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1500" y="170746"/>
            <a:ext cx="7483139" cy="2031325"/>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РППС комбинированной группы.</a:t>
            </a:r>
          </a:p>
          <a:p>
            <a:pPr algn="ct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Речевой центр</a:t>
            </a:r>
            <a:endPar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extBox 4"/>
          <p:cNvSpPr txBox="1"/>
          <p:nvPr/>
        </p:nvSpPr>
        <p:spPr>
          <a:xfrm>
            <a:off x="323528" y="1628800"/>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игры на формирование речевого дыхания</a:t>
            </a:r>
            <a:endParaRPr lang="ru-RU" dirty="0">
              <a:solidFill>
                <a:schemeClr val="tx2">
                  <a:lumMod val="60000"/>
                  <a:lumOff val="40000"/>
                </a:schemeClr>
              </a:solidFill>
            </a:endParaRPr>
          </a:p>
        </p:txBody>
      </p:sp>
      <p:sp>
        <p:nvSpPr>
          <p:cNvPr id="7" name="TextBox 6"/>
          <p:cNvSpPr txBox="1"/>
          <p:nvPr/>
        </p:nvSpPr>
        <p:spPr>
          <a:xfrm>
            <a:off x="323528" y="1988840"/>
            <a:ext cx="7992888" cy="646331"/>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материал на развитие артикуляционной моторики и игры и пособия по автоматизации звуков.</a:t>
            </a:r>
            <a:endParaRPr lang="ru-RU" dirty="0">
              <a:solidFill>
                <a:schemeClr val="tx2">
                  <a:lumMod val="60000"/>
                  <a:lumOff val="40000"/>
                </a:schemeClr>
              </a:solidFill>
            </a:endParaRPr>
          </a:p>
        </p:txBody>
      </p:sp>
      <p:sp>
        <p:nvSpPr>
          <p:cNvPr id="9" name="TextBox 8"/>
          <p:cNvSpPr txBox="1"/>
          <p:nvPr/>
        </p:nvSpPr>
        <p:spPr>
          <a:xfrm>
            <a:off x="323528" y="2718212"/>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дидактические игры на развитие лексико-грамматического строя</a:t>
            </a:r>
            <a:endParaRPr lang="ru-RU" dirty="0">
              <a:solidFill>
                <a:schemeClr val="tx2">
                  <a:lumMod val="60000"/>
                  <a:lumOff val="40000"/>
                </a:schemeClr>
              </a:solidFill>
            </a:endParaRPr>
          </a:p>
        </p:txBody>
      </p:sp>
      <p:sp>
        <p:nvSpPr>
          <p:cNvPr id="10" name="TextBox 9"/>
          <p:cNvSpPr txBox="1"/>
          <p:nvPr/>
        </p:nvSpPr>
        <p:spPr>
          <a:xfrm>
            <a:off x="323528" y="3087544"/>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дидактические игры и пособия по развитию связной речи</a:t>
            </a:r>
            <a:endParaRPr lang="ru-RU" dirty="0">
              <a:solidFill>
                <a:schemeClr val="tx2">
                  <a:lumMod val="60000"/>
                  <a:lumOff val="40000"/>
                </a:schemeClr>
              </a:solidFill>
            </a:endParaRPr>
          </a:p>
        </p:txBody>
      </p:sp>
      <p:sp>
        <p:nvSpPr>
          <p:cNvPr id="11" name="TextBox 10"/>
          <p:cNvSpPr txBox="1"/>
          <p:nvPr/>
        </p:nvSpPr>
        <p:spPr>
          <a:xfrm>
            <a:off x="323528" y="3456876"/>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игры для развития мелкой моторики</a:t>
            </a:r>
            <a:endParaRPr lang="ru-RU" dirty="0">
              <a:solidFill>
                <a:schemeClr val="tx2">
                  <a:lumMod val="60000"/>
                  <a:lumOff val="40000"/>
                </a:schemeClr>
              </a:solidFill>
            </a:endParaRPr>
          </a:p>
        </p:txBody>
      </p:sp>
      <p:sp>
        <p:nvSpPr>
          <p:cNvPr id="12" name="TextBox 11"/>
          <p:cNvSpPr txBox="1"/>
          <p:nvPr/>
        </p:nvSpPr>
        <p:spPr>
          <a:xfrm>
            <a:off x="323528" y="3851756"/>
            <a:ext cx="7992888" cy="369332"/>
          </a:xfrm>
          <a:prstGeom prst="rect">
            <a:avLst/>
          </a:prstGeom>
          <a:noFill/>
        </p:spPr>
        <p:txBody>
          <a:bodyPr wrap="square" rtlCol="0">
            <a:spAutoFit/>
          </a:bodyPr>
          <a:lstStyle/>
          <a:p>
            <a:pPr marL="285750" indent="-285750">
              <a:buFont typeface="Wingdings" pitchFamily="2" charset="2"/>
              <a:buChar char="Ø"/>
            </a:pPr>
            <a:r>
              <a:rPr lang="ru-RU" dirty="0" smtClean="0">
                <a:solidFill>
                  <a:schemeClr val="tx2">
                    <a:lumMod val="60000"/>
                    <a:lumOff val="40000"/>
                  </a:schemeClr>
                </a:solidFill>
              </a:rPr>
              <a:t>игры и пособия по подготовке к обучению грамоте</a:t>
            </a:r>
            <a:endParaRPr lang="ru-RU" dirty="0">
              <a:solidFill>
                <a:schemeClr val="tx2">
                  <a:lumMod val="60000"/>
                  <a:lumOff val="40000"/>
                </a:schemeClr>
              </a:solidFill>
            </a:endParaRPr>
          </a:p>
        </p:txBody>
      </p:sp>
    </p:spTree>
    <p:extLst>
      <p:ext uri="{BB962C8B-B14F-4D97-AF65-F5344CB8AC3E}">
        <p14:creationId xmlns:p14="http://schemas.microsoft.com/office/powerpoint/2010/main" val="3015693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5636" y="170746"/>
            <a:ext cx="135485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РППС</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игры на формирование речевого дыхания</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15816" y="1244855"/>
            <a:ext cx="3816424" cy="543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9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5636" y="170746"/>
            <a:ext cx="135485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РППС</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954107"/>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материал на развитие артикуляционной </a:t>
            </a:r>
            <a:r>
              <a:rPr lang="ru-RU" sz="2800" dirty="0" smtClean="0">
                <a:solidFill>
                  <a:schemeClr val="tx2">
                    <a:lumMod val="60000"/>
                    <a:lumOff val="40000"/>
                  </a:schemeClr>
                </a:solidFill>
              </a:rPr>
              <a:t>моторики</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67988" y="1648074"/>
            <a:ext cx="6790154" cy="498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92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5636" y="170746"/>
            <a:ext cx="135485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РППС</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игры </a:t>
            </a:r>
            <a:r>
              <a:rPr lang="ru-RU" sz="2800" dirty="0" smtClean="0">
                <a:solidFill>
                  <a:schemeClr val="tx2">
                    <a:lumMod val="60000"/>
                    <a:lumOff val="40000"/>
                  </a:schemeClr>
                </a:solidFill>
              </a:rPr>
              <a:t>и пособия по автоматизации звуков.</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62785" y="1235080"/>
            <a:ext cx="6583385" cy="536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3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5636" y="170746"/>
            <a:ext cx="135485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РППС</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954107"/>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дидактические игры на развитие лексико-грамматического строя</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77954" y="1665967"/>
            <a:ext cx="5446373" cy="479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47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5636" y="170746"/>
            <a:ext cx="135485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РППС</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954107"/>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дидактические игры и пособия по развитию связной речи</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77954" y="1834243"/>
            <a:ext cx="5446373" cy="445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79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16775" y="170746"/>
            <a:ext cx="5692584"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Индивидуальные  карты</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TextBox 13"/>
          <p:cNvSpPr txBox="1"/>
          <p:nvPr/>
        </p:nvSpPr>
        <p:spPr>
          <a:xfrm>
            <a:off x="539552" y="914769"/>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заключение</a:t>
            </a:r>
            <a:endParaRPr lang="ru-RU" dirty="0">
              <a:solidFill>
                <a:schemeClr val="tx2">
                  <a:lumMod val="60000"/>
                  <a:lumOff val="40000"/>
                </a:schemeClr>
              </a:solidFill>
            </a:endParaRPr>
          </a:p>
        </p:txBody>
      </p:sp>
      <p:sp>
        <p:nvSpPr>
          <p:cNvPr id="15" name="TextBox 14"/>
          <p:cNvSpPr txBox="1"/>
          <p:nvPr/>
        </p:nvSpPr>
        <p:spPr>
          <a:xfrm>
            <a:off x="539552" y="1294658"/>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карта обследования</a:t>
            </a:r>
            <a:endParaRPr lang="ru-RU" dirty="0">
              <a:solidFill>
                <a:schemeClr val="tx2">
                  <a:lumMod val="60000"/>
                  <a:lumOff val="40000"/>
                </a:schemeClr>
              </a:solidFill>
            </a:endParaRPr>
          </a:p>
        </p:txBody>
      </p:sp>
      <p:sp>
        <p:nvSpPr>
          <p:cNvPr id="17" name="TextBox 16"/>
          <p:cNvSpPr txBox="1"/>
          <p:nvPr/>
        </p:nvSpPr>
        <p:spPr>
          <a:xfrm>
            <a:off x="539552" y="1663990"/>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диаграмма развития</a:t>
            </a:r>
            <a:endParaRPr lang="ru-RU" dirty="0">
              <a:solidFill>
                <a:schemeClr val="tx2">
                  <a:lumMod val="60000"/>
                  <a:lumOff val="40000"/>
                </a:schemeClr>
              </a:solidFill>
            </a:endParaRPr>
          </a:p>
        </p:txBody>
      </p:sp>
      <p:sp>
        <p:nvSpPr>
          <p:cNvPr id="18" name="TextBox 17"/>
          <p:cNvSpPr txBox="1"/>
          <p:nvPr/>
        </p:nvSpPr>
        <p:spPr>
          <a:xfrm>
            <a:off x="539552" y="2033322"/>
            <a:ext cx="7992888" cy="369332"/>
          </a:xfrm>
          <a:prstGeom prst="rect">
            <a:avLst/>
          </a:prstGeom>
          <a:noFill/>
        </p:spPr>
        <p:txBody>
          <a:bodyPr wrap="square" rtlCol="0">
            <a:spAutoFit/>
          </a:bodyPr>
          <a:lstStyle/>
          <a:p>
            <a:pPr marL="285750" indent="-285750">
              <a:buFont typeface="Wingdings" pitchFamily="2" charset="2"/>
              <a:buChar char="§"/>
            </a:pPr>
            <a:r>
              <a:rPr lang="ru-RU" dirty="0" smtClean="0">
                <a:solidFill>
                  <a:schemeClr val="tx2">
                    <a:lumMod val="60000"/>
                    <a:lumOff val="40000"/>
                  </a:schemeClr>
                </a:solidFill>
              </a:rPr>
              <a:t>индивидуальный план коррекционной работы</a:t>
            </a:r>
            <a:endParaRPr lang="ru-RU" dirty="0">
              <a:solidFill>
                <a:schemeClr val="tx2">
                  <a:lumMod val="60000"/>
                  <a:lumOff val="40000"/>
                </a:schemeClr>
              </a:solidFill>
            </a:endParaRPr>
          </a:p>
        </p:txBody>
      </p:sp>
      <p:sp>
        <p:nvSpPr>
          <p:cNvPr id="22" name="TextBox 21"/>
          <p:cNvSpPr txBox="1"/>
          <p:nvPr/>
        </p:nvSpPr>
        <p:spPr>
          <a:xfrm>
            <a:off x="539552" y="2402654"/>
            <a:ext cx="7992888" cy="369332"/>
          </a:xfrm>
          <a:prstGeom prst="rect">
            <a:avLst/>
          </a:prstGeom>
          <a:noFill/>
        </p:spPr>
        <p:txBody>
          <a:bodyPr wrap="square" rtlCol="0">
            <a:spAutoFit/>
          </a:bodyPr>
          <a:lstStyle/>
          <a:p>
            <a:pPr marL="285750" indent="-285750">
              <a:buFont typeface="Wingdings" pitchFamily="2" charset="2"/>
              <a:buChar char="§"/>
            </a:pPr>
            <a:r>
              <a:rPr lang="ru-RU" dirty="0">
                <a:solidFill>
                  <a:schemeClr val="tx2">
                    <a:lumMod val="60000"/>
                    <a:lumOff val="40000"/>
                  </a:schemeClr>
                </a:solidFill>
              </a:rPr>
              <a:t>т</a:t>
            </a:r>
            <a:r>
              <a:rPr lang="ru-RU" dirty="0" smtClean="0">
                <a:solidFill>
                  <a:schemeClr val="tx2">
                    <a:lumMod val="60000"/>
                    <a:lumOff val="40000"/>
                  </a:schemeClr>
                </a:solidFill>
              </a:rPr>
              <a:t>ематические «рабочие листы»</a:t>
            </a:r>
            <a:endParaRPr lang="ru-RU" dirty="0">
              <a:solidFill>
                <a:schemeClr val="tx2">
                  <a:lumMod val="60000"/>
                  <a:lumOff val="40000"/>
                </a:schemeClr>
              </a:solidFill>
            </a:endParaRPr>
          </a:p>
        </p:txBody>
      </p:sp>
    </p:spTree>
    <p:extLst>
      <p:ext uri="{BB962C8B-B14F-4D97-AF65-F5344CB8AC3E}">
        <p14:creationId xmlns:p14="http://schemas.microsoft.com/office/powerpoint/2010/main" val="1442018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5636" y="170746"/>
            <a:ext cx="135485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РППС</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игры для развития мелкой моторики</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14693" y="1235080"/>
            <a:ext cx="6696744" cy="494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5636" y="170746"/>
            <a:ext cx="1354859" cy="1477328"/>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РППС</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954107"/>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игры и пособия по подготовке к обучению грамоте</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30259" y="1684481"/>
            <a:ext cx="6598298" cy="494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6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757" y="170746"/>
            <a:ext cx="5544616" cy="1477328"/>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«Продукты питания»</a:t>
            </a:r>
            <a:endPar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Отработка речевого дыхания</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30259" y="1837261"/>
            <a:ext cx="6598298" cy="464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9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757" y="170746"/>
            <a:ext cx="5544616" cy="1477328"/>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«Продукты питания»</a:t>
            </a:r>
            <a:endPar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Артикуляционная моторика</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5953" y="1412776"/>
            <a:ext cx="800883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5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757" y="170746"/>
            <a:ext cx="5544616" cy="1477328"/>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«Продукты питания»</a:t>
            </a:r>
            <a:endPar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Автоматизация и дифференциация звуков</a:t>
            </a:r>
            <a:endParaRPr lang="ru-RU" sz="2800" dirty="0">
              <a:solidFill>
                <a:schemeClr val="tx2">
                  <a:lumMod val="60000"/>
                  <a:lumOff val="40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970" y="1227309"/>
            <a:ext cx="6910188" cy="5182641"/>
          </a:xfrm>
          <a:prstGeom prst="rect">
            <a:avLst/>
          </a:prstGeom>
        </p:spPr>
      </p:pic>
    </p:spTree>
    <p:extLst>
      <p:ext uri="{BB962C8B-B14F-4D97-AF65-F5344CB8AC3E}">
        <p14:creationId xmlns:p14="http://schemas.microsoft.com/office/powerpoint/2010/main" val="3532791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757" y="170746"/>
            <a:ext cx="5544616" cy="1477328"/>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«Продукты питания»</a:t>
            </a:r>
            <a:endPar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Автоматизация и дифференциация звуков</a:t>
            </a:r>
            <a:endParaRPr lang="ru-RU" sz="2800" dirty="0">
              <a:solidFill>
                <a:schemeClr val="tx2">
                  <a:lumMod val="60000"/>
                  <a:lumOff val="40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970" y="1322883"/>
            <a:ext cx="6910188" cy="4991492"/>
          </a:xfrm>
          <a:prstGeom prst="rect">
            <a:avLst/>
          </a:prstGeom>
        </p:spPr>
      </p:pic>
    </p:spTree>
    <p:extLst>
      <p:ext uri="{BB962C8B-B14F-4D97-AF65-F5344CB8AC3E}">
        <p14:creationId xmlns:p14="http://schemas.microsoft.com/office/powerpoint/2010/main" val="23141227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757" y="170746"/>
            <a:ext cx="5544616" cy="1477328"/>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«Продукты питания»</a:t>
            </a:r>
            <a:endPar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Лексико-грамматический строй речи</a:t>
            </a:r>
            <a:endParaRPr lang="ru-RU" sz="2800" dirty="0">
              <a:solidFill>
                <a:schemeClr val="tx2">
                  <a:lumMod val="60000"/>
                  <a:lumOff val="40000"/>
                </a:schemeClr>
              </a:solidFill>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001"/>
          <a:stretch/>
        </p:blipFill>
        <p:spPr bwMode="auto">
          <a:xfrm>
            <a:off x="179512" y="1238493"/>
            <a:ext cx="4614362" cy="325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125" y="1220557"/>
            <a:ext cx="3456384" cy="3479426"/>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t="14194" r="1176" b="8657"/>
          <a:stretch/>
        </p:blipFill>
        <p:spPr>
          <a:xfrm>
            <a:off x="2568884" y="4293096"/>
            <a:ext cx="4188362" cy="2452278"/>
          </a:xfrm>
          <a:prstGeom prst="rect">
            <a:avLst/>
          </a:prstGeom>
        </p:spPr>
      </p:pic>
    </p:spTree>
    <p:extLst>
      <p:ext uri="{BB962C8B-B14F-4D97-AF65-F5344CB8AC3E}">
        <p14:creationId xmlns:p14="http://schemas.microsoft.com/office/powerpoint/2010/main" val="14652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757" y="170746"/>
            <a:ext cx="5544616" cy="1477328"/>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«Продукты питания»</a:t>
            </a:r>
            <a:endPar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Связная речь</a:t>
            </a:r>
            <a:endParaRPr lang="ru-RU" sz="2800" dirty="0">
              <a:solidFill>
                <a:schemeClr val="tx2">
                  <a:lumMod val="60000"/>
                  <a:lumOff val="40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596" y="1227309"/>
            <a:ext cx="7366937" cy="5182641"/>
          </a:xfrm>
          <a:prstGeom prst="rect">
            <a:avLst/>
          </a:prstGeom>
        </p:spPr>
      </p:pic>
    </p:spTree>
    <p:extLst>
      <p:ext uri="{BB962C8B-B14F-4D97-AF65-F5344CB8AC3E}">
        <p14:creationId xmlns:p14="http://schemas.microsoft.com/office/powerpoint/2010/main" val="2630186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757" y="170746"/>
            <a:ext cx="5544616" cy="1477328"/>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«Продукты питания»</a:t>
            </a:r>
            <a:endPar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Мелкая моторика</a:t>
            </a:r>
            <a:endParaRPr lang="ru-RU" sz="2800" dirty="0">
              <a:solidFill>
                <a:schemeClr val="tx2">
                  <a:lumMod val="60000"/>
                  <a:lumOff val="40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732296"/>
            <a:ext cx="4392488" cy="6048787"/>
          </a:xfrm>
          <a:prstGeom prst="rect">
            <a:avLst/>
          </a:prstGeom>
        </p:spPr>
      </p:pic>
    </p:spTree>
    <p:extLst>
      <p:ext uri="{BB962C8B-B14F-4D97-AF65-F5344CB8AC3E}">
        <p14:creationId xmlns:p14="http://schemas.microsoft.com/office/powerpoint/2010/main" val="4116508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757" y="170746"/>
            <a:ext cx="5544616" cy="1477328"/>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«Продукты питания»</a:t>
            </a:r>
            <a:endPar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66621" y="71186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Подготовка к обучению грамоте</a:t>
            </a:r>
            <a:endParaRPr lang="ru-RU" sz="2800" dirty="0">
              <a:solidFill>
                <a:schemeClr val="tx2">
                  <a:lumMod val="60000"/>
                  <a:lumOff val="40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235080"/>
            <a:ext cx="8272501" cy="5290264"/>
          </a:xfrm>
          <a:prstGeom prst="rect">
            <a:avLst/>
          </a:prstGeom>
        </p:spPr>
      </p:pic>
    </p:spTree>
    <p:extLst>
      <p:ext uri="{BB962C8B-B14F-4D97-AF65-F5344CB8AC3E}">
        <p14:creationId xmlns:p14="http://schemas.microsoft.com/office/powerpoint/2010/main" val="1799658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992888" cy="523220"/>
          </a:xfrm>
          <a:prstGeom prst="rect">
            <a:avLst/>
          </a:prstGeom>
          <a:noFill/>
        </p:spPr>
        <p:txBody>
          <a:bodyPr wrap="square" rtlCol="0">
            <a:spAutoFit/>
          </a:bodyPr>
          <a:lstStyle/>
          <a:p>
            <a:pPr marL="285750" indent="-285750" algn="ctr">
              <a:buFont typeface="Wingdings" pitchFamily="2" charset="2"/>
              <a:buChar char="Ø"/>
            </a:pPr>
            <a:r>
              <a:rPr lang="ru-RU" sz="2800" b="1" dirty="0" smtClean="0">
                <a:solidFill>
                  <a:schemeClr val="tx2">
                    <a:lumMod val="60000"/>
                    <a:lumOff val="40000"/>
                  </a:schemeClr>
                </a:solidFill>
              </a:rPr>
              <a:t>Тематическое планирование</a:t>
            </a:r>
            <a:endParaRPr lang="ru-RU" sz="2800" b="1" dirty="0">
              <a:solidFill>
                <a:schemeClr val="tx2">
                  <a:lumMod val="60000"/>
                  <a:lumOff val="40000"/>
                </a:schemeClr>
              </a:solidFill>
            </a:endParaRPr>
          </a:p>
        </p:txBody>
      </p:sp>
      <p:pic>
        <p:nvPicPr>
          <p:cNvPr id="1036"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14860" t="10106" r="47874" b="8513"/>
          <a:stretch/>
        </p:blipFill>
        <p:spPr bwMode="auto">
          <a:xfrm>
            <a:off x="251520" y="947980"/>
            <a:ext cx="3888432" cy="530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27784" y="947980"/>
            <a:ext cx="3762296" cy="530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60032" y="947980"/>
            <a:ext cx="3843380" cy="530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Прямоугольник 21"/>
          <p:cNvSpPr/>
          <p:nvPr/>
        </p:nvSpPr>
        <p:spPr>
          <a:xfrm>
            <a:off x="1743196" y="-27384"/>
            <a:ext cx="5997156" cy="1354217"/>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Документация учителя-логопеда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19610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p:cTn id="7" dur="1000" fill="hold"/>
                                        <p:tgtEl>
                                          <p:spTgt spid="1036"/>
                                        </p:tgtEl>
                                        <p:attrNameLst>
                                          <p:attrName>ppt_w</p:attrName>
                                        </p:attrNameLst>
                                      </p:cBhvr>
                                      <p:tavLst>
                                        <p:tav tm="0">
                                          <p:val>
                                            <p:fltVal val="0"/>
                                          </p:val>
                                        </p:tav>
                                        <p:tav tm="100000">
                                          <p:val>
                                            <p:strVal val="#ppt_w"/>
                                          </p:val>
                                        </p:tav>
                                      </p:tavLst>
                                    </p:anim>
                                    <p:anim calcmode="lin" valueType="num">
                                      <p:cBhvr>
                                        <p:cTn id="8" dur="1000" fill="hold"/>
                                        <p:tgtEl>
                                          <p:spTgt spid="1036"/>
                                        </p:tgtEl>
                                        <p:attrNameLst>
                                          <p:attrName>ppt_h</p:attrName>
                                        </p:attrNameLst>
                                      </p:cBhvr>
                                      <p:tavLst>
                                        <p:tav tm="0">
                                          <p:val>
                                            <p:fltVal val="0"/>
                                          </p:val>
                                        </p:tav>
                                        <p:tav tm="100000">
                                          <p:val>
                                            <p:strVal val="#ppt_h"/>
                                          </p:val>
                                        </p:tav>
                                      </p:tavLst>
                                    </p:anim>
                                    <p:animEffect transition="in" filter="fade">
                                      <p:cBhvr>
                                        <p:cTn id="9" dur="1000"/>
                                        <p:tgtEl>
                                          <p:spTgt spid="1036"/>
                                        </p:tgtEl>
                                      </p:cBhvr>
                                    </p:animEffect>
                                  </p:childTnLst>
                                </p:cTn>
                              </p:par>
                            </p:childTnLst>
                          </p:cTn>
                        </p:par>
                        <p:par>
                          <p:cTn id="10" fill="hold">
                            <p:stCondLst>
                              <p:cond delay="1000"/>
                            </p:stCondLst>
                            <p:childTnLst>
                              <p:par>
                                <p:cTn id="11" presetID="6" presetClass="emph" presetSubtype="0" fill="hold" nodeType="afterEffect">
                                  <p:stCondLst>
                                    <p:cond delay="1000"/>
                                  </p:stCondLst>
                                  <p:childTnLst>
                                    <p:animScale>
                                      <p:cBhvr>
                                        <p:cTn id="12" dur="1000" fill="hold"/>
                                        <p:tgtEl>
                                          <p:spTgt spid="1036"/>
                                        </p:tgtEl>
                                      </p:cBhvr>
                                      <p:by x="70000" y="70000"/>
                                    </p:animScale>
                                  </p:childTnLst>
                                </p:cTn>
                              </p:par>
                              <p:par>
                                <p:cTn id="13" presetID="42" presetClass="path" presetSubtype="0" accel="50000" decel="50000" fill="hold" nodeType="withEffect">
                                  <p:stCondLst>
                                    <p:cond delay="1500"/>
                                  </p:stCondLst>
                                  <p:childTnLst>
                                    <p:animMotion origin="layout" path="M -4.16667E-6 -0.00417 L -0.07083 -0.00417 " pathEditMode="relative" rAng="0" ptsTypes="AA">
                                      <p:cBhvr>
                                        <p:cTn id="14" dur="1000" fill="hold"/>
                                        <p:tgtEl>
                                          <p:spTgt spid="1036"/>
                                        </p:tgtEl>
                                        <p:attrNameLst>
                                          <p:attrName>ppt_x</p:attrName>
                                          <p:attrName>ppt_y</p:attrName>
                                        </p:attrNameLst>
                                      </p:cBhvr>
                                      <p:rCtr x="-3542" y="0"/>
                                    </p:animMotion>
                                  </p:childTnLst>
                                </p:cTn>
                              </p:par>
                            </p:childTnLst>
                          </p:cTn>
                        </p:par>
                        <p:par>
                          <p:cTn id="15" fill="hold">
                            <p:stCondLst>
                              <p:cond delay="3500"/>
                            </p:stCondLst>
                            <p:childTnLst>
                              <p:par>
                                <p:cTn id="16" presetID="53" presetClass="entr" presetSubtype="16"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childTnLst>
                          </p:cTn>
                        </p:par>
                        <p:par>
                          <p:cTn id="21" fill="hold">
                            <p:stCondLst>
                              <p:cond delay="4500"/>
                            </p:stCondLst>
                            <p:childTnLst>
                              <p:par>
                                <p:cTn id="22" presetID="6" presetClass="emph" presetSubtype="0" fill="hold" nodeType="afterEffect">
                                  <p:stCondLst>
                                    <p:cond delay="1000"/>
                                  </p:stCondLst>
                                  <p:childTnLst>
                                    <p:animScale>
                                      <p:cBhvr>
                                        <p:cTn id="23" dur="1000" fill="hold"/>
                                        <p:tgtEl>
                                          <p:spTgt spid="20"/>
                                        </p:tgtEl>
                                      </p:cBhvr>
                                      <p:by x="70000" y="70000"/>
                                    </p:animScale>
                                  </p:childTnLst>
                                </p:cTn>
                              </p:par>
                            </p:childTnLst>
                          </p:cTn>
                        </p:par>
                        <p:par>
                          <p:cTn id="24" fill="hold">
                            <p:stCondLst>
                              <p:cond delay="6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par>
                          <p:cTn id="30" fill="hold">
                            <p:stCondLst>
                              <p:cond delay="7500"/>
                            </p:stCondLst>
                            <p:childTnLst>
                              <p:par>
                                <p:cTn id="31" presetID="6" presetClass="emph" presetSubtype="0" fill="hold" nodeType="afterEffect">
                                  <p:stCondLst>
                                    <p:cond delay="1500"/>
                                  </p:stCondLst>
                                  <p:childTnLst>
                                    <p:animScale>
                                      <p:cBhvr>
                                        <p:cTn id="32" dur="1000" fill="hold"/>
                                        <p:tgtEl>
                                          <p:spTgt spid="21"/>
                                        </p:tgtEl>
                                      </p:cBhvr>
                                      <p:by x="70000" y="70000"/>
                                    </p:animScale>
                                  </p:childTnLst>
                                </p:cTn>
                              </p:par>
                              <p:par>
                                <p:cTn id="33" presetID="42" presetClass="path" presetSubtype="0" accel="50000" decel="50000" fill="hold" nodeType="withEffect">
                                  <p:stCondLst>
                                    <p:cond delay="1000"/>
                                  </p:stCondLst>
                                  <p:childTnLst>
                                    <p:animMotion origin="layout" path="M -8.33333E-7 4.39408E-6 L 0.07882 -0.00417 " pathEditMode="relative" rAng="0" ptsTypes="AA">
                                      <p:cBhvr>
                                        <p:cTn id="34" dur="1000" fill="hold"/>
                                        <p:tgtEl>
                                          <p:spTgt spid="21"/>
                                        </p:tgtEl>
                                        <p:attrNameLst>
                                          <p:attrName>ppt_x</p:attrName>
                                          <p:attrName>ppt_y</p:attrName>
                                        </p:attrNameLst>
                                      </p:cBhvr>
                                      <p:rCtr x="3941"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988839"/>
            <a:ext cx="5416402" cy="2585323"/>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Карты </a:t>
            </a:r>
          </a:p>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нервно-психического развития ребенка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8410328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36" t="10129" r="10819" b="8190"/>
          <a:stretch/>
        </p:blipFill>
        <p:spPr bwMode="auto">
          <a:xfrm>
            <a:off x="65917" y="404664"/>
            <a:ext cx="8970579" cy="597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4335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162" t="10453" r="10256" b="7866"/>
          <a:stretch/>
        </p:blipFill>
        <p:spPr bwMode="auto">
          <a:xfrm>
            <a:off x="113213" y="476672"/>
            <a:ext cx="8923283" cy="597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874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Календарное планирование</a:t>
            </a:r>
            <a:endParaRPr lang="ru-RU" sz="2800" dirty="0">
              <a:solidFill>
                <a:schemeClr val="tx2">
                  <a:lumMod val="60000"/>
                  <a:lumOff val="40000"/>
                </a:scheme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37" t="15302" r="14091" b="14440"/>
          <a:stretch/>
        </p:blipFill>
        <p:spPr bwMode="auto">
          <a:xfrm>
            <a:off x="356714" y="916740"/>
            <a:ext cx="8535766" cy="532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6796" y="982389"/>
            <a:ext cx="8169660" cy="568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1560" y="955003"/>
            <a:ext cx="8169660" cy="528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8115" y="910381"/>
            <a:ext cx="8063793" cy="568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1664484" y="-27384"/>
            <a:ext cx="5997156" cy="1354217"/>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Документация учителя-логопеда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08423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53" presetClass="exit" presetSubtype="32" fill="hold" nodeType="afterEffect">
                                  <p:stCondLst>
                                    <p:cond delay="2000"/>
                                  </p:stCondLst>
                                  <p:childTnLst>
                                    <p:anim calcmode="lin" valueType="num">
                                      <p:cBhvr>
                                        <p:cTn id="12" dur="500"/>
                                        <p:tgtEl>
                                          <p:spTgt spid="2050"/>
                                        </p:tgtEl>
                                        <p:attrNameLst>
                                          <p:attrName>ppt_w</p:attrName>
                                        </p:attrNameLst>
                                      </p:cBhvr>
                                      <p:tavLst>
                                        <p:tav tm="0">
                                          <p:val>
                                            <p:strVal val="ppt_w"/>
                                          </p:val>
                                        </p:tav>
                                        <p:tav tm="100000">
                                          <p:val>
                                            <p:fltVal val="0"/>
                                          </p:val>
                                        </p:tav>
                                      </p:tavLst>
                                    </p:anim>
                                    <p:anim calcmode="lin" valueType="num">
                                      <p:cBhvr>
                                        <p:cTn id="13" dur="500"/>
                                        <p:tgtEl>
                                          <p:spTgt spid="2050"/>
                                        </p:tgtEl>
                                        <p:attrNameLst>
                                          <p:attrName>ppt_h</p:attrName>
                                        </p:attrNameLst>
                                      </p:cBhvr>
                                      <p:tavLst>
                                        <p:tav tm="0">
                                          <p:val>
                                            <p:strVal val="ppt_h"/>
                                          </p:val>
                                        </p:tav>
                                        <p:tav tm="100000">
                                          <p:val>
                                            <p:fltVal val="0"/>
                                          </p:val>
                                        </p:tav>
                                      </p:tavLst>
                                    </p:anim>
                                    <p:animEffect transition="out" filter="fade">
                                      <p:cBhvr>
                                        <p:cTn id="14" dur="500"/>
                                        <p:tgtEl>
                                          <p:spTgt spid="2050"/>
                                        </p:tgtEl>
                                      </p:cBhvr>
                                    </p:animEffect>
                                    <p:set>
                                      <p:cBhvr>
                                        <p:cTn id="15" dur="1" fill="hold">
                                          <p:stCondLst>
                                            <p:cond delay="499"/>
                                          </p:stCondLst>
                                        </p:cTn>
                                        <p:tgtEl>
                                          <p:spTgt spid="2050"/>
                                        </p:tgtEl>
                                        <p:attrNameLst>
                                          <p:attrName>style.visibility</p:attrName>
                                        </p:attrNameLst>
                                      </p:cBhvr>
                                      <p:to>
                                        <p:strVal val="hidden"/>
                                      </p:to>
                                    </p:se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3500"/>
                            </p:stCondLst>
                            <p:childTnLst>
                              <p:par>
                                <p:cTn id="23" presetID="53" presetClass="exit" presetSubtype="32" fill="hold" nodeType="afterEffect">
                                  <p:stCondLst>
                                    <p:cond delay="2000"/>
                                  </p:stCondLst>
                                  <p:childTnLst>
                                    <p:anim calcmode="lin" valueType="num">
                                      <p:cBhvr>
                                        <p:cTn id="24" dur="500"/>
                                        <p:tgtEl>
                                          <p:spTgt spid="6"/>
                                        </p:tgtEl>
                                        <p:attrNameLst>
                                          <p:attrName>ppt_w</p:attrName>
                                        </p:attrNameLst>
                                      </p:cBhvr>
                                      <p:tavLst>
                                        <p:tav tm="0">
                                          <p:val>
                                            <p:strVal val="ppt_w"/>
                                          </p:val>
                                        </p:tav>
                                        <p:tav tm="100000">
                                          <p:val>
                                            <p:fltVal val="0"/>
                                          </p:val>
                                        </p:tav>
                                      </p:tavLst>
                                    </p:anim>
                                    <p:anim calcmode="lin" valueType="num">
                                      <p:cBhvr>
                                        <p:cTn id="25" dur="500"/>
                                        <p:tgtEl>
                                          <p:spTgt spid="6"/>
                                        </p:tgtEl>
                                        <p:attrNameLst>
                                          <p:attrName>ppt_h</p:attrName>
                                        </p:attrNameLst>
                                      </p:cBhvr>
                                      <p:tavLst>
                                        <p:tav tm="0">
                                          <p:val>
                                            <p:strVal val="ppt_h"/>
                                          </p:val>
                                        </p:tav>
                                        <p:tav tm="100000">
                                          <p:val>
                                            <p:fltVal val="0"/>
                                          </p:val>
                                        </p:tav>
                                      </p:tavLst>
                                    </p:anim>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6500"/>
                            </p:stCondLst>
                            <p:childTnLst>
                              <p:par>
                                <p:cTn id="35" presetID="53" presetClass="exit" presetSubtype="32" fill="hold" nodeType="afterEffect">
                                  <p:stCondLst>
                                    <p:cond delay="2000"/>
                                  </p:stCondLst>
                                  <p:childTnLst>
                                    <p:anim calcmode="lin" valueType="num">
                                      <p:cBhvr>
                                        <p:cTn id="36" dur="500"/>
                                        <p:tgtEl>
                                          <p:spTgt spid="9"/>
                                        </p:tgtEl>
                                        <p:attrNameLst>
                                          <p:attrName>ppt_w</p:attrName>
                                        </p:attrNameLst>
                                      </p:cBhvr>
                                      <p:tavLst>
                                        <p:tav tm="0">
                                          <p:val>
                                            <p:strVal val="ppt_w"/>
                                          </p:val>
                                        </p:tav>
                                        <p:tav tm="100000">
                                          <p:val>
                                            <p:fltVal val="0"/>
                                          </p:val>
                                        </p:tav>
                                      </p:tavLst>
                                    </p:anim>
                                    <p:anim calcmode="lin" valueType="num">
                                      <p:cBhvr>
                                        <p:cTn id="37" dur="500"/>
                                        <p:tgtEl>
                                          <p:spTgt spid="9"/>
                                        </p:tgtEl>
                                        <p:attrNameLst>
                                          <p:attrName>ppt_h</p:attrName>
                                        </p:attrNameLst>
                                      </p:cBhvr>
                                      <p:tavLst>
                                        <p:tav tm="0">
                                          <p:val>
                                            <p:strVal val="ppt_h"/>
                                          </p:val>
                                        </p:tav>
                                        <p:tav tm="100000">
                                          <p:val>
                                            <p:fltVal val="0"/>
                                          </p:val>
                                        </p:tav>
                                      </p:tavLst>
                                    </p:anim>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par>
                          <p:cTn id="40" fill="hold">
                            <p:stCondLst>
                              <p:cond delay="90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85500"/>
            <a:ext cx="7992888" cy="523220"/>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Планирование индивидуальной работы</a:t>
            </a:r>
            <a:endParaRPr lang="ru-RU" sz="2800" dirty="0">
              <a:solidFill>
                <a:schemeClr val="tx2">
                  <a:lumMod val="60000"/>
                  <a:lumOff val="40000"/>
                </a:schemeClr>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159" t="24030" r="20434" b="8513"/>
          <a:stretch/>
        </p:blipFill>
        <p:spPr bwMode="auto">
          <a:xfrm>
            <a:off x="755576" y="836712"/>
            <a:ext cx="7848872" cy="590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9310" y="908720"/>
            <a:ext cx="7848872" cy="577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584" y="866264"/>
            <a:ext cx="7848872" cy="559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8851" y="925044"/>
            <a:ext cx="7848872" cy="574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5576" y="1017939"/>
            <a:ext cx="7848872" cy="55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1664484" y="-27384"/>
            <a:ext cx="5997156" cy="1354217"/>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Документация учителя-логопеда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56298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par>
                          <p:cTn id="10" fill="hold">
                            <p:stCondLst>
                              <p:cond delay="500"/>
                            </p:stCondLst>
                            <p:childTnLst>
                              <p:par>
                                <p:cTn id="11" presetID="53" presetClass="exit" presetSubtype="32" fill="hold" nodeType="afterEffect">
                                  <p:stCondLst>
                                    <p:cond delay="1500"/>
                                  </p:stCondLst>
                                  <p:childTnLst>
                                    <p:anim calcmode="lin" valueType="num">
                                      <p:cBhvr>
                                        <p:cTn id="12" dur="1000"/>
                                        <p:tgtEl>
                                          <p:spTgt spid="3075"/>
                                        </p:tgtEl>
                                        <p:attrNameLst>
                                          <p:attrName>ppt_w</p:attrName>
                                        </p:attrNameLst>
                                      </p:cBhvr>
                                      <p:tavLst>
                                        <p:tav tm="0">
                                          <p:val>
                                            <p:strVal val="ppt_w"/>
                                          </p:val>
                                        </p:tav>
                                        <p:tav tm="100000">
                                          <p:val>
                                            <p:fltVal val="0"/>
                                          </p:val>
                                        </p:tav>
                                      </p:tavLst>
                                    </p:anim>
                                    <p:anim calcmode="lin" valueType="num">
                                      <p:cBhvr>
                                        <p:cTn id="13" dur="1000"/>
                                        <p:tgtEl>
                                          <p:spTgt spid="3075"/>
                                        </p:tgtEl>
                                        <p:attrNameLst>
                                          <p:attrName>ppt_h</p:attrName>
                                        </p:attrNameLst>
                                      </p:cBhvr>
                                      <p:tavLst>
                                        <p:tav tm="0">
                                          <p:val>
                                            <p:strVal val="ppt_h"/>
                                          </p:val>
                                        </p:tav>
                                        <p:tav tm="100000">
                                          <p:val>
                                            <p:fltVal val="0"/>
                                          </p:val>
                                        </p:tav>
                                      </p:tavLst>
                                    </p:anim>
                                    <p:animEffect transition="out" filter="fade">
                                      <p:cBhvr>
                                        <p:cTn id="14" dur="1000"/>
                                        <p:tgtEl>
                                          <p:spTgt spid="3075"/>
                                        </p:tgtEl>
                                      </p:cBhvr>
                                    </p:animEffect>
                                    <p:set>
                                      <p:cBhvr>
                                        <p:cTn id="15" dur="1" fill="hold">
                                          <p:stCondLst>
                                            <p:cond delay="999"/>
                                          </p:stCondLst>
                                        </p:cTn>
                                        <p:tgtEl>
                                          <p:spTgt spid="3075"/>
                                        </p:tgtEl>
                                        <p:attrNameLst>
                                          <p:attrName>style.visibility</p:attrName>
                                        </p:attrNameLst>
                                      </p:cBhvr>
                                      <p:to>
                                        <p:strVal val="hidden"/>
                                      </p:to>
                                    </p:se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3500"/>
                            </p:stCondLst>
                            <p:childTnLst>
                              <p:par>
                                <p:cTn id="23" presetID="53" presetClass="exit" presetSubtype="32" fill="hold" nodeType="afterEffect">
                                  <p:stCondLst>
                                    <p:cond delay="150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6500"/>
                            </p:stCondLst>
                            <p:childTnLst>
                              <p:par>
                                <p:cTn id="35" presetID="53" presetClass="exit" presetSubtype="32" fill="hold" nodeType="afterEffect">
                                  <p:stCondLst>
                                    <p:cond delay="1500"/>
                                  </p:stCondLst>
                                  <p:childTnLst>
                                    <p:anim calcmode="lin" valueType="num">
                                      <p:cBhvr>
                                        <p:cTn id="36" dur="1000"/>
                                        <p:tgtEl>
                                          <p:spTgt spid="11"/>
                                        </p:tgtEl>
                                        <p:attrNameLst>
                                          <p:attrName>ppt_w</p:attrName>
                                        </p:attrNameLst>
                                      </p:cBhvr>
                                      <p:tavLst>
                                        <p:tav tm="0">
                                          <p:val>
                                            <p:strVal val="ppt_w"/>
                                          </p:val>
                                        </p:tav>
                                        <p:tav tm="100000">
                                          <p:val>
                                            <p:fltVal val="0"/>
                                          </p:val>
                                        </p:tav>
                                      </p:tavLst>
                                    </p:anim>
                                    <p:anim calcmode="lin" valueType="num">
                                      <p:cBhvr>
                                        <p:cTn id="37" dur="1000"/>
                                        <p:tgtEl>
                                          <p:spTgt spid="11"/>
                                        </p:tgtEl>
                                        <p:attrNameLst>
                                          <p:attrName>ppt_h</p:attrName>
                                        </p:attrNameLst>
                                      </p:cBhvr>
                                      <p:tavLst>
                                        <p:tav tm="0">
                                          <p:val>
                                            <p:strVal val="ppt_h"/>
                                          </p:val>
                                        </p:tav>
                                        <p:tav tm="100000">
                                          <p:val>
                                            <p:fltVal val="0"/>
                                          </p:val>
                                        </p:tav>
                                      </p:tavLst>
                                    </p:anim>
                                    <p:animEffect transition="out" filter="fade">
                                      <p:cBhvr>
                                        <p:cTn id="38" dur="1000"/>
                                        <p:tgtEl>
                                          <p:spTgt spid="11"/>
                                        </p:tgtEl>
                                      </p:cBhvr>
                                    </p:animEffect>
                                    <p:set>
                                      <p:cBhvr>
                                        <p:cTn id="39" dur="1" fill="hold">
                                          <p:stCondLst>
                                            <p:cond delay="999"/>
                                          </p:stCondLst>
                                        </p:cTn>
                                        <p:tgtEl>
                                          <p:spTgt spid="11"/>
                                        </p:tgtEl>
                                        <p:attrNameLst>
                                          <p:attrName>style.visibility</p:attrName>
                                        </p:attrNameLst>
                                      </p:cBhvr>
                                      <p:to>
                                        <p:strVal val="hidden"/>
                                      </p:to>
                                    </p:set>
                                  </p:childTnLst>
                                </p:cTn>
                              </p:par>
                            </p:childTnLst>
                          </p:cTn>
                        </p:par>
                        <p:par>
                          <p:cTn id="40" fill="hold">
                            <p:stCondLst>
                              <p:cond delay="9000"/>
                            </p:stCondLst>
                            <p:childTnLst>
                              <p:par>
                                <p:cTn id="41" presetID="53"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9500"/>
                            </p:stCondLst>
                            <p:childTnLst>
                              <p:par>
                                <p:cTn id="47" presetID="53" presetClass="exit" presetSubtype="32" fill="hold" nodeType="afterEffect">
                                  <p:stCondLst>
                                    <p:cond delay="1500"/>
                                  </p:stCondLst>
                                  <p:childTnLst>
                                    <p:anim calcmode="lin" valueType="num">
                                      <p:cBhvr>
                                        <p:cTn id="48" dur="1000"/>
                                        <p:tgtEl>
                                          <p:spTgt spid="12"/>
                                        </p:tgtEl>
                                        <p:attrNameLst>
                                          <p:attrName>ppt_w</p:attrName>
                                        </p:attrNameLst>
                                      </p:cBhvr>
                                      <p:tavLst>
                                        <p:tav tm="0">
                                          <p:val>
                                            <p:strVal val="ppt_w"/>
                                          </p:val>
                                        </p:tav>
                                        <p:tav tm="100000">
                                          <p:val>
                                            <p:fltVal val="0"/>
                                          </p:val>
                                        </p:tav>
                                      </p:tavLst>
                                    </p:anim>
                                    <p:anim calcmode="lin" valueType="num">
                                      <p:cBhvr>
                                        <p:cTn id="49" dur="1000"/>
                                        <p:tgtEl>
                                          <p:spTgt spid="12"/>
                                        </p:tgtEl>
                                        <p:attrNameLst>
                                          <p:attrName>ppt_h</p:attrName>
                                        </p:attrNameLst>
                                      </p:cBhvr>
                                      <p:tavLst>
                                        <p:tav tm="0">
                                          <p:val>
                                            <p:strVal val="ppt_h"/>
                                          </p:val>
                                        </p:tav>
                                        <p:tav tm="100000">
                                          <p:val>
                                            <p:fltVal val="0"/>
                                          </p:val>
                                        </p:tav>
                                      </p:tavLst>
                                    </p:anim>
                                    <p:animEffect transition="out" filter="fade">
                                      <p:cBhvr>
                                        <p:cTn id="50" dur="1000"/>
                                        <p:tgtEl>
                                          <p:spTgt spid="12"/>
                                        </p:tgtEl>
                                      </p:cBhvr>
                                    </p:animEffect>
                                    <p:set>
                                      <p:cBhvr>
                                        <p:cTn id="51" dur="1" fill="hold">
                                          <p:stCondLst>
                                            <p:cond delay="999"/>
                                          </p:stCondLst>
                                        </p:cTn>
                                        <p:tgtEl>
                                          <p:spTgt spid="12"/>
                                        </p:tgtEl>
                                        <p:attrNameLst>
                                          <p:attrName>style.visibility</p:attrName>
                                        </p:attrNameLst>
                                      </p:cBhvr>
                                      <p:to>
                                        <p:strVal val="hidden"/>
                                      </p:to>
                                    </p:set>
                                  </p:childTnLst>
                                </p:cTn>
                              </p:par>
                            </p:childTnLst>
                          </p:cTn>
                        </p:par>
                        <p:par>
                          <p:cTn id="52" fill="hold">
                            <p:stCondLst>
                              <p:cond delay="12000"/>
                            </p:stCondLst>
                            <p:childTnLst>
                              <p:par>
                                <p:cTn id="53" presetID="53" presetClass="entr" presetSubtype="16"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544" y="530677"/>
            <a:ext cx="9144000" cy="954107"/>
          </a:xfrm>
          <a:prstGeom prst="rect">
            <a:avLst/>
          </a:prstGeom>
          <a:noFill/>
        </p:spPr>
        <p:txBody>
          <a:bodyPr wrap="square" rtlCol="0">
            <a:spAutoFit/>
          </a:bodyPr>
          <a:lstStyle/>
          <a:p>
            <a:pPr marL="285750" indent="-285750">
              <a:buFont typeface="Wingdings" pitchFamily="2" charset="2"/>
              <a:buChar char="Ø"/>
            </a:pPr>
            <a:r>
              <a:rPr lang="ru-RU" sz="2800" dirty="0" smtClean="0">
                <a:solidFill>
                  <a:schemeClr val="tx2">
                    <a:lumMod val="60000"/>
                    <a:lumOff val="40000"/>
                  </a:schemeClr>
                </a:solidFill>
              </a:rPr>
              <a:t>Дидактические игры для закрепления лексики, грамматического строя и звукопроизношения</a:t>
            </a:r>
            <a:endParaRPr lang="ru-RU" sz="2800" dirty="0">
              <a:solidFill>
                <a:schemeClr val="tx2">
                  <a:lumMod val="60000"/>
                  <a:lumOff val="40000"/>
                </a:scheme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8626" y="1878334"/>
            <a:ext cx="7848872" cy="362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564" y="1878334"/>
            <a:ext cx="7848872" cy="362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8626" y="1887098"/>
            <a:ext cx="7848872" cy="362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38626" y="1878334"/>
            <a:ext cx="7848872" cy="362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25792" y="1878334"/>
            <a:ext cx="7848872" cy="362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1664484" y="58559"/>
            <a:ext cx="5997156" cy="1354217"/>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Документация учителя-логопеда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82285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par>
                          <p:cTn id="10" fill="hold">
                            <p:stCondLst>
                              <p:cond delay="500"/>
                            </p:stCondLst>
                            <p:childTnLst>
                              <p:par>
                                <p:cTn id="11" presetID="53" presetClass="exit" presetSubtype="32" fill="hold" nodeType="afterEffect">
                                  <p:stCondLst>
                                    <p:cond delay="1500"/>
                                  </p:stCondLst>
                                  <p:childTnLst>
                                    <p:anim calcmode="lin" valueType="num">
                                      <p:cBhvr>
                                        <p:cTn id="12" dur="1000"/>
                                        <p:tgtEl>
                                          <p:spTgt spid="3075"/>
                                        </p:tgtEl>
                                        <p:attrNameLst>
                                          <p:attrName>ppt_w</p:attrName>
                                        </p:attrNameLst>
                                      </p:cBhvr>
                                      <p:tavLst>
                                        <p:tav tm="0">
                                          <p:val>
                                            <p:strVal val="ppt_w"/>
                                          </p:val>
                                        </p:tav>
                                        <p:tav tm="100000">
                                          <p:val>
                                            <p:fltVal val="0"/>
                                          </p:val>
                                        </p:tav>
                                      </p:tavLst>
                                    </p:anim>
                                    <p:anim calcmode="lin" valueType="num">
                                      <p:cBhvr>
                                        <p:cTn id="13" dur="1000"/>
                                        <p:tgtEl>
                                          <p:spTgt spid="3075"/>
                                        </p:tgtEl>
                                        <p:attrNameLst>
                                          <p:attrName>ppt_h</p:attrName>
                                        </p:attrNameLst>
                                      </p:cBhvr>
                                      <p:tavLst>
                                        <p:tav tm="0">
                                          <p:val>
                                            <p:strVal val="ppt_h"/>
                                          </p:val>
                                        </p:tav>
                                        <p:tav tm="100000">
                                          <p:val>
                                            <p:fltVal val="0"/>
                                          </p:val>
                                        </p:tav>
                                      </p:tavLst>
                                    </p:anim>
                                    <p:animEffect transition="out" filter="fade">
                                      <p:cBhvr>
                                        <p:cTn id="14" dur="1000"/>
                                        <p:tgtEl>
                                          <p:spTgt spid="3075"/>
                                        </p:tgtEl>
                                      </p:cBhvr>
                                    </p:animEffect>
                                    <p:set>
                                      <p:cBhvr>
                                        <p:cTn id="15" dur="1" fill="hold">
                                          <p:stCondLst>
                                            <p:cond delay="999"/>
                                          </p:stCondLst>
                                        </p:cTn>
                                        <p:tgtEl>
                                          <p:spTgt spid="3075"/>
                                        </p:tgtEl>
                                        <p:attrNameLst>
                                          <p:attrName>style.visibility</p:attrName>
                                        </p:attrNameLst>
                                      </p:cBhvr>
                                      <p:to>
                                        <p:strVal val="hidden"/>
                                      </p:to>
                                    </p:se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3500"/>
                            </p:stCondLst>
                            <p:childTnLst>
                              <p:par>
                                <p:cTn id="23" presetID="53" presetClass="exit" presetSubtype="32" fill="hold" nodeType="afterEffect">
                                  <p:stCondLst>
                                    <p:cond delay="150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6500"/>
                            </p:stCondLst>
                            <p:childTnLst>
                              <p:par>
                                <p:cTn id="35" presetID="53" presetClass="exit" presetSubtype="32" fill="hold" nodeType="afterEffect">
                                  <p:stCondLst>
                                    <p:cond delay="1500"/>
                                  </p:stCondLst>
                                  <p:childTnLst>
                                    <p:anim calcmode="lin" valueType="num">
                                      <p:cBhvr>
                                        <p:cTn id="36" dur="1000"/>
                                        <p:tgtEl>
                                          <p:spTgt spid="11"/>
                                        </p:tgtEl>
                                        <p:attrNameLst>
                                          <p:attrName>ppt_w</p:attrName>
                                        </p:attrNameLst>
                                      </p:cBhvr>
                                      <p:tavLst>
                                        <p:tav tm="0">
                                          <p:val>
                                            <p:strVal val="ppt_w"/>
                                          </p:val>
                                        </p:tav>
                                        <p:tav tm="100000">
                                          <p:val>
                                            <p:fltVal val="0"/>
                                          </p:val>
                                        </p:tav>
                                      </p:tavLst>
                                    </p:anim>
                                    <p:anim calcmode="lin" valueType="num">
                                      <p:cBhvr>
                                        <p:cTn id="37" dur="1000"/>
                                        <p:tgtEl>
                                          <p:spTgt spid="11"/>
                                        </p:tgtEl>
                                        <p:attrNameLst>
                                          <p:attrName>ppt_h</p:attrName>
                                        </p:attrNameLst>
                                      </p:cBhvr>
                                      <p:tavLst>
                                        <p:tav tm="0">
                                          <p:val>
                                            <p:strVal val="ppt_h"/>
                                          </p:val>
                                        </p:tav>
                                        <p:tav tm="100000">
                                          <p:val>
                                            <p:fltVal val="0"/>
                                          </p:val>
                                        </p:tav>
                                      </p:tavLst>
                                    </p:anim>
                                    <p:animEffect transition="out" filter="fade">
                                      <p:cBhvr>
                                        <p:cTn id="38" dur="1000"/>
                                        <p:tgtEl>
                                          <p:spTgt spid="11"/>
                                        </p:tgtEl>
                                      </p:cBhvr>
                                    </p:animEffect>
                                    <p:set>
                                      <p:cBhvr>
                                        <p:cTn id="39" dur="1" fill="hold">
                                          <p:stCondLst>
                                            <p:cond delay="999"/>
                                          </p:stCondLst>
                                        </p:cTn>
                                        <p:tgtEl>
                                          <p:spTgt spid="11"/>
                                        </p:tgtEl>
                                        <p:attrNameLst>
                                          <p:attrName>style.visibility</p:attrName>
                                        </p:attrNameLst>
                                      </p:cBhvr>
                                      <p:to>
                                        <p:strVal val="hidden"/>
                                      </p:to>
                                    </p:set>
                                  </p:childTnLst>
                                </p:cTn>
                              </p:par>
                            </p:childTnLst>
                          </p:cTn>
                        </p:par>
                        <p:par>
                          <p:cTn id="40" fill="hold">
                            <p:stCondLst>
                              <p:cond delay="9000"/>
                            </p:stCondLst>
                            <p:childTnLst>
                              <p:par>
                                <p:cTn id="41" presetID="53"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9500"/>
                            </p:stCondLst>
                            <p:childTnLst>
                              <p:par>
                                <p:cTn id="47" presetID="53" presetClass="exit" presetSubtype="32" fill="hold" nodeType="afterEffect">
                                  <p:stCondLst>
                                    <p:cond delay="1500"/>
                                  </p:stCondLst>
                                  <p:childTnLst>
                                    <p:anim calcmode="lin" valueType="num">
                                      <p:cBhvr>
                                        <p:cTn id="48" dur="1000"/>
                                        <p:tgtEl>
                                          <p:spTgt spid="12"/>
                                        </p:tgtEl>
                                        <p:attrNameLst>
                                          <p:attrName>ppt_w</p:attrName>
                                        </p:attrNameLst>
                                      </p:cBhvr>
                                      <p:tavLst>
                                        <p:tav tm="0">
                                          <p:val>
                                            <p:strVal val="ppt_w"/>
                                          </p:val>
                                        </p:tav>
                                        <p:tav tm="100000">
                                          <p:val>
                                            <p:fltVal val="0"/>
                                          </p:val>
                                        </p:tav>
                                      </p:tavLst>
                                    </p:anim>
                                    <p:anim calcmode="lin" valueType="num">
                                      <p:cBhvr>
                                        <p:cTn id="49" dur="1000"/>
                                        <p:tgtEl>
                                          <p:spTgt spid="12"/>
                                        </p:tgtEl>
                                        <p:attrNameLst>
                                          <p:attrName>ppt_h</p:attrName>
                                        </p:attrNameLst>
                                      </p:cBhvr>
                                      <p:tavLst>
                                        <p:tav tm="0">
                                          <p:val>
                                            <p:strVal val="ppt_h"/>
                                          </p:val>
                                        </p:tav>
                                        <p:tav tm="100000">
                                          <p:val>
                                            <p:fltVal val="0"/>
                                          </p:val>
                                        </p:tav>
                                      </p:tavLst>
                                    </p:anim>
                                    <p:animEffect transition="out" filter="fade">
                                      <p:cBhvr>
                                        <p:cTn id="50" dur="1000"/>
                                        <p:tgtEl>
                                          <p:spTgt spid="12"/>
                                        </p:tgtEl>
                                      </p:cBhvr>
                                    </p:animEffect>
                                    <p:set>
                                      <p:cBhvr>
                                        <p:cTn id="51" dur="1" fill="hold">
                                          <p:stCondLst>
                                            <p:cond delay="999"/>
                                          </p:stCondLst>
                                        </p:cTn>
                                        <p:tgtEl>
                                          <p:spTgt spid="12"/>
                                        </p:tgtEl>
                                        <p:attrNameLst>
                                          <p:attrName>style.visibility</p:attrName>
                                        </p:attrNameLst>
                                      </p:cBhvr>
                                      <p:to>
                                        <p:strVal val="hidden"/>
                                      </p:to>
                                    </p:set>
                                  </p:childTnLst>
                                </p:cTn>
                              </p:par>
                            </p:childTnLst>
                          </p:cTn>
                        </p:par>
                        <p:par>
                          <p:cTn id="52" fill="hold">
                            <p:stCondLst>
                              <p:cond delay="12000"/>
                            </p:stCondLst>
                            <p:childTnLst>
                              <p:par>
                                <p:cTn id="53" presetID="53" presetClass="entr" presetSubtype="16"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85500"/>
            <a:ext cx="7992888" cy="523220"/>
          </a:xfrm>
          <a:prstGeom prst="rect">
            <a:avLst/>
          </a:prstGeom>
          <a:noFill/>
        </p:spPr>
        <p:txBody>
          <a:bodyPr wrap="square" rtlCol="0">
            <a:spAutoFit/>
          </a:bodyPr>
          <a:lstStyle/>
          <a:p>
            <a:pPr marL="285750" indent="-285750" algn="ctr">
              <a:buFont typeface="Wingdings" pitchFamily="2" charset="2"/>
              <a:buChar char="Ø"/>
            </a:pPr>
            <a:r>
              <a:rPr lang="ru-RU" sz="2800" dirty="0" smtClean="0">
                <a:solidFill>
                  <a:schemeClr val="tx2">
                    <a:lumMod val="60000"/>
                    <a:lumOff val="40000"/>
                  </a:schemeClr>
                </a:solidFill>
              </a:rPr>
              <a:t>«Рабочие листы»</a:t>
            </a:r>
            <a:endParaRPr lang="ru-RU" sz="2800" dirty="0">
              <a:solidFill>
                <a:schemeClr val="tx2">
                  <a:lumMod val="60000"/>
                  <a:lumOff val="40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792" y="836712"/>
            <a:ext cx="7848872" cy="575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9792" y="882118"/>
            <a:ext cx="7848872" cy="565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5576" y="908720"/>
            <a:ext cx="7848872" cy="562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1664484" y="-27384"/>
            <a:ext cx="5997156" cy="1354217"/>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Документация учителя-логопеда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27797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xit" presetSubtype="32" fill="hold" nodeType="afterEffect">
                                  <p:stCondLst>
                                    <p:cond delay="200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par>
                          <p:cTn id="22" fill="hold">
                            <p:stCondLst>
                              <p:cond delay="5000"/>
                            </p:stCondLst>
                            <p:childTnLst>
                              <p:par>
                                <p:cTn id="23" presetID="53" presetClass="exit" presetSubtype="32" fill="hold" nodeType="afterEffect">
                                  <p:stCondLst>
                                    <p:cond delay="2000"/>
                                  </p:stCondLst>
                                  <p:childTnLst>
                                    <p:anim calcmode="lin" valueType="num">
                                      <p:cBhvr>
                                        <p:cTn id="24" dur="1000"/>
                                        <p:tgtEl>
                                          <p:spTgt spid="11"/>
                                        </p:tgtEl>
                                        <p:attrNameLst>
                                          <p:attrName>ppt_w</p:attrName>
                                        </p:attrNameLst>
                                      </p:cBhvr>
                                      <p:tavLst>
                                        <p:tav tm="0">
                                          <p:val>
                                            <p:strVal val="ppt_w"/>
                                          </p:val>
                                        </p:tav>
                                        <p:tav tm="100000">
                                          <p:val>
                                            <p:fltVal val="0"/>
                                          </p:val>
                                        </p:tav>
                                      </p:tavLst>
                                    </p:anim>
                                    <p:anim calcmode="lin" valueType="num">
                                      <p:cBhvr>
                                        <p:cTn id="25" dur="1000"/>
                                        <p:tgtEl>
                                          <p:spTgt spid="11"/>
                                        </p:tgtEl>
                                        <p:attrNameLst>
                                          <p:attrName>ppt_h</p:attrName>
                                        </p:attrNameLst>
                                      </p:cBhvr>
                                      <p:tavLst>
                                        <p:tav tm="0">
                                          <p:val>
                                            <p:strVal val="ppt_h"/>
                                          </p:val>
                                        </p:tav>
                                        <p:tav tm="100000">
                                          <p:val>
                                            <p:fltVal val="0"/>
                                          </p:val>
                                        </p:tav>
                                      </p:tavLst>
                                    </p:anim>
                                    <p:animEffect transition="out" filter="fade">
                                      <p:cBhvr>
                                        <p:cTn id="26" dur="1000"/>
                                        <p:tgtEl>
                                          <p:spTgt spid="11"/>
                                        </p:tgtEl>
                                      </p:cBhvr>
                                    </p:animEffect>
                                    <p:set>
                                      <p:cBhvr>
                                        <p:cTn id="27" dur="1" fill="hold">
                                          <p:stCondLst>
                                            <p:cond delay="999"/>
                                          </p:stCondLst>
                                        </p:cTn>
                                        <p:tgtEl>
                                          <p:spTgt spid="11"/>
                                        </p:tgtEl>
                                        <p:attrNameLst>
                                          <p:attrName>style.visibility</p:attrName>
                                        </p:attrNameLst>
                                      </p:cBhvr>
                                      <p:to>
                                        <p:strVal val="hidden"/>
                                      </p:to>
                                    </p:se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1279</TotalTime>
  <Words>755</Words>
  <Application>Microsoft Office PowerPoint</Application>
  <PresentationFormat>Экран (4:3)</PresentationFormat>
  <Paragraphs>164</Paragraphs>
  <Slides>52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Документация воспитателя</vt:lpstr>
      <vt:lpstr>Индивидуальная программа сопровождения ребенка с ОВЗ (ТНР)</vt:lpstr>
      <vt:lpstr>Содержание  Первый раздел. Сопроводительные документы Заключение ПМПК (копия) Заявление о зачислении в группу комбинированной  направленности  Второй раздел. Диагностический  Анкета родителей (сведения из анамнеза) Психолого-педагогическая характеристика ребёнка Общие сведения о ребенке Результаты  диагностики ведущего специалиста(сводная таблица,  диаграмма уровня развития) Результаты общей диагностики по всем областям (сводная таблица, диаграмма уровня развития)   Третий раздел. Индивидуальный образовательный маршрут I. Взаимодействие специалистов ДОУ по сопровождению воспитанника Особые образовательные потребности План мероприятий по сопровождению Лист контроля динамики развития II. Планирование индивидуальной коррекционно-развивающей работы Индивидуальная работа воспитателя Взаимодействие ведущего специалиста и воспитателя Приложения Результаты продуктивной деятельности </vt:lpstr>
      <vt:lpstr>Индивидуальная работа воспитателя</vt:lpstr>
      <vt:lpstr>Образовательная область  «Социально-коммуникативное развитие» </vt:lpstr>
      <vt:lpstr>Образовательная область «Познавательное развитие» </vt:lpstr>
      <vt:lpstr>Образовательная область  «Речевое развитие» </vt:lpstr>
      <vt:lpstr>Образовательное область «Художественно-эстетическое развитие»</vt:lpstr>
      <vt:lpstr>Образовательная область  «Физическое развитие»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39</cp:revision>
  <dcterms:created xsi:type="dcterms:W3CDTF">2021-04-25T12:12:26Z</dcterms:created>
  <dcterms:modified xsi:type="dcterms:W3CDTF">2021-05-11T11:50:33Z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7324359</vt:lpwstr>
  </property>
  <property fmtid="{D5CDD505-2E9C-101B-9397-08002B2CF9AE}" name="NXPowerLiteSettings" pid="3">
    <vt:lpwstr>C7000400038000</vt:lpwstr>
  </property>
  <property fmtid="{D5CDD505-2E9C-101B-9397-08002B2CF9AE}" name="NXPowerLiteVersion" pid="4">
    <vt:lpwstr>S9.0.3</vt:lpwstr>
  </property>
</Properties>
</file>