
<file path=[Content_Types].xml><?xml version="1.0" encoding="utf-8"?>
<Types xmlns="http://schemas.openxmlformats.org/package/2006/content-types">
  <Default Extension="png" ContentType="image/png"/>
  <Default Extension="w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0" autoAdjust="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1CBE33A-C944-404F-B565-1D59D308CF8E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70376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0D3740D-46F1-4E5D-B8FE-DFDE345C560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64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A2DF2C-5918-4D4C-84BE-AD92E6F575F7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A8F9A9-959C-4503-B371-F02D158A18E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901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A2DF2C-5918-4D4C-84BE-AD92E6F575F7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0AB548-E8AD-4AB0-9257-7244888E651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507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A2DF2C-5918-4D4C-84BE-AD92E6F575F7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8DCFC0-EEF6-4729-98C2-9EB214EF615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83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EFE81E-1036-469E-9F75-ADF9F3E53822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E7C8CF-9759-4974-8F9C-9EA8158BFA3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065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EFE81E-1036-469E-9F75-ADF9F3E53822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9EFF3B-6505-4064-B835-D36775F72EF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990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EFE81E-1036-469E-9F75-ADF9F3E53822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B39482-362D-4B10-A84F-98B17002352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398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EFE81E-1036-469E-9F75-ADF9F3E53822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627688-B764-46BC-8DFA-2D9578EFBD6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792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EFE81E-1036-469E-9F75-ADF9F3E53822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737FF9-E638-45F8-AB67-CD8CF165DE4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03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EFE81E-1036-469E-9F75-ADF9F3E53822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E98FF4-53E7-4E33-BBE5-B29EADC1305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967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EFE81E-1036-469E-9F75-ADF9F3E53822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1AF5BA-1A86-4701-ADF8-8BCBE1F53A5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338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EFE81E-1036-469E-9F75-ADF9F3E53822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61419A-02B1-4A83-9DA1-DCF3E7F851C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422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A2DF2C-5918-4D4C-84BE-AD92E6F575F7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9C9690-5D50-4A2B-B8FE-AEB0B63A9E7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888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EFE81E-1036-469E-9F75-ADF9F3E53822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37CC63-834F-4D77-BA9F-7F74F4EC487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569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EFE81E-1036-469E-9F75-ADF9F3E53822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A28734-7E8D-45C0-A1B4-6D4565FA683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624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857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7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EFE81E-1036-469E-9F75-ADF9F3E53822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555B02-60E7-4323-A234-26D0419517F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036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A2DF2C-5918-4D4C-84BE-AD92E6F575F7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5E378B-4CDF-4943-A7B2-C95CDF5559F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398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A2DF2C-5918-4D4C-84BE-AD92E6F575F7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43E84E-514C-41B7-9945-71FF1BA36F7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285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A2DF2C-5918-4D4C-84BE-AD92E6F575F7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3736AD-1D04-4093-A488-706BB2FFD8D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139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A2DF2C-5918-4D4C-84BE-AD92E6F575F7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7FC0F8-545C-4CCE-A7ED-6C6E2BB9686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719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A2DF2C-5918-4D4C-84BE-AD92E6F575F7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DB9B3D-4F58-4EAF-A539-CDE092E6BCB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835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A2DF2C-5918-4D4C-84BE-AD92E6F575F7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E10870-E9E0-432D-87CB-4D9166993E7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943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A2DF2C-5918-4D4C-84BE-AD92E6F575F7}" type="datetime1">
              <a:rPr lang="ru-RU" smtClean="0"/>
              <a:pPr lvl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B80C7A-C1D4-4B6F-A56B-F981E65F596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012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57120" y="285840"/>
            <a:ext cx="8500680" cy="621467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25560">
            <a:solidFill>
              <a:srgbClr val="57D3FF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3" name="Рисунок 7"/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 l="8363" t="8363"/>
          <a:stretch>
            <a:fillRect/>
          </a:stretch>
        </p:blipFill>
        <p:spPr>
          <a:xfrm>
            <a:off x="71280" y="71280"/>
            <a:ext cx="1999800" cy="19998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5" name="Дата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1A2DF2C-5918-4D4C-84BE-AD92E6F575F7}" type="datetime1">
              <a:rPr lang="ru-RU"/>
              <a:pPr lvl="0"/>
              <a:t>2023/12/7</a:t>
            </a:fld>
            <a:endParaRPr lang="ru-RU"/>
          </a:p>
        </p:txBody>
      </p:sp>
      <p:sp>
        <p:nvSpPr>
          <p:cNvPr id="6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AD384EF-9FB9-4EFD-A621-935054C20946}" type="slidenum">
              <a:t>‹#›</a:t>
            </a:fld>
            <a:endParaRPr lang="ru-RU"/>
          </a:p>
        </p:txBody>
      </p:sp>
      <p:sp>
        <p:nvSpPr>
          <p:cNvPr id="8" name="Текст 7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marR="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ru-RU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marL="0" marR="0" indent="0" algn="l" rtl="0" hangingPunct="1">
        <a:spcBef>
          <a:spcPts val="0"/>
        </a:spcBef>
        <a:spcAft>
          <a:spcPts val="1417"/>
        </a:spcAft>
        <a:tabLst/>
        <a:defRPr lang="ru-RU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57120" y="285840"/>
            <a:ext cx="8500680" cy="621467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25560">
            <a:solidFill>
              <a:srgbClr val="57D3FF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3" name="Рисунок 7"/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 l="8363" t="8363"/>
          <a:stretch>
            <a:fillRect/>
          </a:stretch>
        </p:blipFill>
        <p:spPr>
          <a:xfrm>
            <a:off x="71280" y="71280"/>
            <a:ext cx="1999800" cy="19998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Дата 1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DEFE81E-1036-469E-9F75-ADF9F3E53822}" type="datetime1">
              <a:rPr lang="ru-RU"/>
              <a:pPr lvl="0"/>
              <a:t>2023/12/7</a:t>
            </a:fld>
            <a:endParaRPr lang="ru-RU"/>
          </a:p>
        </p:txBody>
      </p:sp>
      <p:sp>
        <p:nvSpPr>
          <p:cNvPr id="5" name="Нижний колонтитул 2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455FACA-E5CF-4A93-B226-FB3F754D89A1}" type="slidenum">
              <a:t>‹#›</a:t>
            </a:fld>
            <a:endParaRPr lang="ru-RU"/>
          </a:p>
        </p:txBody>
      </p:sp>
      <p:sp>
        <p:nvSpPr>
          <p:cNvPr id="7" name="Заголовок 6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8" name="Текст 7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marR="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hangingPunct="1">
        <a:tabLst/>
        <a:defRPr lang="ru-RU" sz="1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marL="0" marR="0" indent="0" algn="l" rtl="0" hangingPunct="1">
        <a:spcBef>
          <a:spcPts val="0"/>
        </a:spcBef>
        <a:spcAft>
          <a:spcPts val="1417"/>
        </a:spcAft>
        <a:tabLst/>
        <a:defRPr lang="ru-RU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 noGrp="1"/>
          </p:cNvSpPr>
          <p:nvPr>
            <p:ph type="title" idx="4294967295"/>
          </p:nvPr>
        </p:nvSpPr>
        <p:spPr>
          <a:xfrm>
            <a:off x="685799" y="937800"/>
            <a:ext cx="7772039" cy="41022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b="1" dirty="0">
                <a:latin typeface="Times New Roman" pitchFamily="18"/>
                <a:cs typeface="Times New Roman" pitchFamily="18"/>
              </a:rPr>
              <a:t>«Детское экспериментирование – основа </a:t>
            </a:r>
            <a:br>
              <a:rPr lang="ru-RU" b="1" dirty="0">
                <a:latin typeface="Times New Roman" pitchFamily="18"/>
                <a:cs typeface="Times New Roman" pitchFamily="18"/>
              </a:rPr>
            </a:br>
            <a:r>
              <a:rPr lang="ru-RU" b="1" dirty="0">
                <a:latin typeface="Times New Roman" pitchFamily="18"/>
                <a:cs typeface="Times New Roman" pitchFamily="18"/>
              </a:rPr>
              <a:t>поисково-исследовательской деятельности </a:t>
            </a:r>
            <a:br>
              <a:rPr lang="ru-RU" b="1" dirty="0">
                <a:latin typeface="Times New Roman" pitchFamily="18"/>
                <a:cs typeface="Times New Roman" pitchFamily="18"/>
              </a:rPr>
            </a:br>
            <a:r>
              <a:rPr lang="ru-RU" b="1" dirty="0" smtClean="0">
                <a:latin typeface="Times New Roman" pitchFamily="18"/>
                <a:cs typeface="Times New Roman" pitchFamily="18"/>
              </a:rPr>
              <a:t>дошкольников»</a:t>
            </a:r>
            <a:br>
              <a:rPr lang="ru-RU" b="1" dirty="0" smtClean="0">
                <a:latin typeface="Times New Roman" pitchFamily="18"/>
                <a:cs typeface="Times New Roman" pitchFamily="18"/>
              </a:rPr>
            </a:br>
            <a:r>
              <a:rPr lang="ru-RU" sz="2400" b="1" dirty="0" smtClean="0">
                <a:latin typeface="Times New Roman" pitchFamily="18"/>
                <a:cs typeface="Times New Roman" pitchFamily="18"/>
              </a:rPr>
              <a:t>Подготовили:  </a:t>
            </a:r>
            <a:br>
              <a:rPr lang="ru-RU" sz="2400" b="1" dirty="0" smtClean="0">
                <a:latin typeface="Times New Roman" pitchFamily="18"/>
                <a:cs typeface="Times New Roman" pitchFamily="18"/>
              </a:rPr>
            </a:br>
            <a:r>
              <a:rPr lang="ru-RU" sz="2400" b="1" dirty="0" err="1" smtClean="0">
                <a:latin typeface="Times New Roman" pitchFamily="18"/>
                <a:cs typeface="Times New Roman" pitchFamily="18"/>
              </a:rPr>
              <a:t>Карандашова</a:t>
            </a:r>
            <a:r>
              <a:rPr lang="ru-RU" sz="2400" b="1" dirty="0" smtClean="0">
                <a:latin typeface="Times New Roman" pitchFamily="18"/>
                <a:cs typeface="Times New Roman" pitchFamily="18"/>
              </a:rPr>
              <a:t> М.А.,                 </a:t>
            </a:r>
            <a:br>
              <a:rPr lang="ru-RU" sz="2400" b="1" dirty="0" smtClean="0">
                <a:latin typeface="Times New Roman" pitchFamily="18"/>
                <a:cs typeface="Times New Roman" pitchFamily="18"/>
              </a:rPr>
            </a:br>
            <a:r>
              <a:rPr lang="ru-RU" sz="2400" b="1" dirty="0" smtClean="0">
                <a:latin typeface="Times New Roman" pitchFamily="18"/>
                <a:cs typeface="Times New Roman" pitchFamily="18"/>
              </a:rPr>
              <a:t>Введенская Е.В.</a:t>
            </a:r>
            <a:br>
              <a:rPr lang="ru-RU" sz="2400" b="1" dirty="0" smtClean="0">
                <a:latin typeface="Times New Roman" pitchFamily="18"/>
                <a:cs typeface="Times New Roman" pitchFamily="18"/>
              </a:rPr>
            </a:br>
            <a:r>
              <a:rPr lang="ru-RU" sz="2400" b="1" dirty="0" err="1" smtClean="0">
                <a:latin typeface="Times New Roman" pitchFamily="18"/>
                <a:cs typeface="Times New Roman" pitchFamily="18"/>
              </a:rPr>
              <a:t>Корельская</a:t>
            </a:r>
            <a:r>
              <a:rPr lang="ru-RU" sz="2400" b="1" dirty="0" smtClean="0">
                <a:latin typeface="Times New Roman" pitchFamily="18"/>
                <a:cs typeface="Times New Roman" pitchFamily="18"/>
              </a:rPr>
              <a:t> М.Г.             </a:t>
            </a:r>
            <a:endParaRPr lang="ru-RU" b="1" dirty="0"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Прямоугольник 6"/>
          <p:cNvSpPr/>
          <p:nvPr/>
        </p:nvSpPr>
        <p:spPr>
          <a:xfrm>
            <a:off x="2661480" y="260640"/>
            <a:ext cx="3820680" cy="699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МДОУ «Детский сад № 237»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-288000"/>
            <a:ext cx="8182440" cy="17064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spcBef>
                <a:spcPts val="1500"/>
              </a:spcBef>
              <a:spcAft>
                <a:spcPts val="751"/>
              </a:spcAft>
              <a:buNone/>
            </a:pPr>
            <a:r>
              <a:rPr lang="ru-RU" sz="3600" b="1" kern="0" spc="-34">
                <a:latin typeface="Times New Roman" pitchFamily="18"/>
                <a:cs typeface="Times New Roman" pitchFamily="18"/>
              </a:rPr>
              <a:t/>
            </a:r>
            <a:br>
              <a:rPr lang="ru-RU" sz="3600" b="1" kern="0" spc="-34">
                <a:latin typeface="Times New Roman" pitchFamily="18"/>
                <a:cs typeface="Times New Roman" pitchFamily="18"/>
              </a:rPr>
            </a:br>
            <a:r>
              <a:rPr lang="ru-RU" sz="4000" b="1" kern="0" spc="-34">
                <a:latin typeface="Times New Roman" pitchFamily="18"/>
                <a:cs typeface="Times New Roman" pitchFamily="18"/>
              </a:rPr>
              <a:t>Виды занятий по экспериментированию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864000"/>
            <a:ext cx="8182440" cy="5266440"/>
          </a:xfrm>
        </p:spPr>
        <p:txBody>
          <a:bodyPr/>
          <a:lstStyle>
            <a:defPPr marL="432000" marR="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ru-RU" sz="1600" b="1" kern="0">
              <a:latin typeface="Times New Roman" pitchFamily="18"/>
              <a:cs typeface="Times New Roman" pitchFamily="18"/>
            </a:endParaRPr>
          </a:p>
          <a:p>
            <a:pPr lvl="0">
              <a:buNone/>
            </a:pPr>
            <a:endParaRPr lang="ru-RU" sz="4400" kern="0">
              <a:latin typeface="Times New Roman" pitchFamily="18"/>
              <a:cs typeface="Times New Roman" pitchFamily="16"/>
            </a:endParaRPr>
          </a:p>
          <a:p>
            <a:pPr lvl="0">
              <a:spcBef>
                <a:spcPts val="289"/>
              </a:spcBef>
              <a:spcAft>
                <a:spcPts val="1704"/>
              </a:spcAft>
              <a:buNone/>
            </a:pPr>
            <a:r>
              <a:rPr lang="ru-RU" sz="4400" kern="0">
                <a:latin typeface="Times New Roman" pitchFamily="18"/>
                <a:cs typeface="Times New Roman" pitchFamily="16"/>
              </a:rPr>
              <a:t>• И</a:t>
            </a:r>
            <a:r>
              <a:rPr lang="ru-RU" sz="4400" kern="0">
                <a:latin typeface="Times New Roman" pitchFamily="18"/>
                <a:cs typeface="Times New Roman" pitchFamily="18"/>
              </a:rPr>
              <a:t>гры-эксперименты</a:t>
            </a:r>
          </a:p>
          <a:p>
            <a:pPr lvl="0">
              <a:spcBef>
                <a:spcPts val="289"/>
              </a:spcBef>
              <a:spcAft>
                <a:spcPts val="1704"/>
              </a:spcAft>
              <a:buNone/>
            </a:pPr>
            <a:r>
              <a:rPr lang="ru-RU" sz="4400" kern="0">
                <a:latin typeface="Times New Roman" pitchFamily="18"/>
                <a:cs typeface="Times New Roman" pitchFamily="16"/>
              </a:rPr>
              <a:t>• М</a:t>
            </a:r>
            <a:r>
              <a:rPr lang="ru-RU" sz="4400" kern="0">
                <a:latin typeface="Times New Roman" pitchFamily="18"/>
                <a:cs typeface="Times New Roman" pitchFamily="18"/>
              </a:rPr>
              <a:t>оделирование</a:t>
            </a:r>
          </a:p>
          <a:p>
            <a:pPr lvl="0">
              <a:spcBef>
                <a:spcPts val="289"/>
              </a:spcBef>
              <a:spcAft>
                <a:spcPts val="1704"/>
              </a:spcAft>
              <a:buNone/>
            </a:pPr>
            <a:r>
              <a:rPr lang="ru-RU" sz="4400" kern="0">
                <a:latin typeface="Times New Roman" pitchFamily="18"/>
                <a:cs typeface="Times New Roman" pitchFamily="16"/>
              </a:rPr>
              <a:t>• О</a:t>
            </a:r>
            <a:r>
              <a:rPr lang="ru-RU" sz="4400" kern="0">
                <a:latin typeface="Times New Roman" pitchFamily="18"/>
                <a:cs typeface="Times New Roman" pitchFamily="18"/>
              </a:rPr>
              <a:t>пыты</a:t>
            </a:r>
          </a:p>
        </p:txBody>
      </p:sp>
      <p:sp>
        <p:nvSpPr>
          <p:cNvPr id="4" name="TextBox 3"/>
          <p:cNvSpPr txBox="1">
            <a:spLocks noResize="1"/>
          </p:cNvSpPr>
          <p:nvPr/>
        </p:nvSpPr>
        <p:spPr>
          <a:xfrm>
            <a:off x="9339119" y="37915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 algn="ctr">
              <a:buNone/>
            </a:pPr>
            <a:endParaRPr lang="ru-RU" sz="5400">
              <a:latin typeface="Times New Roman" pitchFamily="18"/>
            </a:endParaRPr>
          </a:p>
          <a:p>
            <a:pPr lvl="0" algn="ctr">
              <a:buNone/>
            </a:pPr>
            <a:r>
              <a:rPr lang="ru-RU" sz="6000">
                <a:latin typeface="Times New Roman" pitchFamily="18"/>
              </a:rPr>
              <a:t>Спасибо за внимание!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5680" y="476640"/>
            <a:ext cx="4108320" cy="4540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«Умейте открыть перед ребёнком в окружающем мире что-то одно, но открыть так, чтобы кусочек жизни заиграл перед детьми всеми красками радуги. Оставляйте всегда что-то недосказанное, чтобы ребёнку захотелось ещё и ещё раз возвратиться к тому, что он узнал»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          </a:t>
            </a:r>
            <a:r>
              <a:rPr lang="ru-RU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(В. А. Сухомлинский)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3999" y="468360"/>
            <a:ext cx="3808080" cy="4571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000" y="633960"/>
            <a:ext cx="8280000" cy="4478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44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Times New Roman" pitchFamily="18"/>
                <a:ea typeface="Times New Roman" pitchFamily="1"/>
                <a:cs typeface="Times New Roman" pitchFamily="18"/>
              </a:rPr>
              <a:t>Цель</a:t>
            </a:r>
            <a:r>
              <a:rPr lang="ru-RU" sz="4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"/>
                <a:cs typeface="Times New Roman" pitchFamily="18"/>
              </a:rPr>
              <a:t>:</a:t>
            </a:r>
            <a:r>
              <a:rPr lang="ru-RU" sz="4400" b="0" i="0" u="none" strike="noStrike" kern="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формирование и расширение представлений у детей об объектах живой и неживой природы через практическое самостоятельное познание.</a:t>
            </a:r>
            <a:r>
              <a:rPr lang="ru-RU" sz="4400" b="0" i="0" u="none" strike="noStrike" kern="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"/>
                <a:cs typeface="Times New Roman" pitchFamily="18"/>
              </a:rPr>
              <a:t> 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0" i="0" u="none" strike="noStrike" kern="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1"/>
              <a:cs typeface="Times New Roman" pitchFamily="1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639" y="2349000"/>
            <a:ext cx="7776360" cy="45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"/>
                <a:cs typeface="Times New Roman" pitchFamily="18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8000" y="114120"/>
            <a:ext cx="7703999" cy="13701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800" b="1" i="0" u="none" strike="noStrike" kern="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800" b="1" i="0" u="sng" strike="noStrike" kern="0" spc="0">
              <a:ln>
                <a:noFill/>
              </a:ln>
              <a:solidFill>
                <a:srgbClr val="000000"/>
              </a:solidFill>
              <a:uFillTx/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800" b="0" i="0" u="none" strike="noStrike" kern="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1"/>
              <a:cs typeface="Times New Roman" pitchFamily="1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639" y="2349000"/>
            <a:ext cx="7776360" cy="45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"/>
                <a:cs typeface="Times New Roman" pitchFamily="18"/>
              </a:rPr>
              <a:t> </a:t>
            </a: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 idx="4294967295"/>
          </p:nvPr>
        </p:nvSpPr>
        <p:spPr>
          <a:xfrm>
            <a:off x="457200" y="-82440"/>
            <a:ext cx="8229240" cy="185687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ru-RU" sz="4400" b="1" kern="0">
                <a:latin typeface="Times New Roman" pitchFamily="18"/>
                <a:cs typeface="Times New Roman" pitchFamily="18"/>
              </a:rPr>
              <a:t>Задачи опытно-экспериментальной </a:t>
            </a:r>
            <a:br>
              <a:rPr lang="ru-RU" sz="4400" b="1" kern="0">
                <a:latin typeface="Times New Roman" pitchFamily="18"/>
                <a:cs typeface="Times New Roman" pitchFamily="18"/>
              </a:rPr>
            </a:br>
            <a:r>
              <a:rPr lang="ru-RU" sz="4400" b="1" kern="0">
                <a:latin typeface="Times New Roman" pitchFamily="18"/>
                <a:cs typeface="Times New Roman" pitchFamily="18"/>
              </a:rPr>
              <a:t>деятельности в ДОУ</a:t>
            </a:r>
          </a:p>
        </p:txBody>
      </p:sp>
      <p:sp>
        <p:nvSpPr>
          <p:cNvPr id="5" name="Подзаголовок 4"/>
          <p:cNvSpPr txBox="1">
            <a:spLocks noGrp="1"/>
          </p:cNvSpPr>
          <p:nvPr>
            <p:ph type="subTitle" idx="4294967295"/>
          </p:nvPr>
        </p:nvSpPr>
        <p:spPr>
          <a:xfrm>
            <a:off x="770760" y="1584000"/>
            <a:ext cx="8229240" cy="452592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hangingPunct="0">
              <a:buNone/>
            </a:pPr>
            <a:endParaRPr lang="ru-RU" sz="3600" kern="0">
              <a:latin typeface="Times New Roman" pitchFamily="18"/>
              <a:cs typeface="Times New Roman" pitchFamily="18"/>
            </a:endParaRPr>
          </a:p>
          <a:p>
            <a:pPr marL="0" lvl="0" indent="0" hangingPunct="0">
              <a:buNone/>
            </a:pPr>
            <a:r>
              <a:rPr lang="ru-RU" sz="4400" kern="0">
                <a:latin typeface="Times New Roman" pitchFamily="18"/>
                <a:cs typeface="Times New Roman" pitchFamily="18"/>
              </a:rPr>
              <a:t>● Образовательные задачи</a:t>
            </a:r>
          </a:p>
          <a:p>
            <a:pPr marL="0" lvl="0" indent="0" hangingPunct="0">
              <a:buNone/>
            </a:pPr>
            <a:endParaRPr lang="ru-RU" sz="4400" u="sng" kern="0">
              <a:latin typeface="Times New Roman" pitchFamily="18"/>
              <a:cs typeface="Times New Roman" pitchFamily="18"/>
            </a:endParaRPr>
          </a:p>
          <a:p>
            <a:pPr marL="0" lvl="0" indent="0" hangingPunct="0">
              <a:buNone/>
            </a:pPr>
            <a:r>
              <a:rPr lang="ru-RU" sz="4400" kern="0">
                <a:latin typeface="Times New Roman" pitchFamily="18"/>
                <a:cs typeface="Times New Roman" pitchFamily="18"/>
              </a:rPr>
              <a:t>● Развивающие задачи</a:t>
            </a:r>
          </a:p>
          <a:p>
            <a:pPr marL="0" lvl="0" indent="0" hangingPunct="0">
              <a:buNone/>
            </a:pPr>
            <a:endParaRPr lang="ru-RU" sz="4400" u="sng" kern="0">
              <a:latin typeface="Times New Roman" pitchFamily="18"/>
              <a:cs typeface="Times New Roman" pitchFamily="18"/>
            </a:endParaRPr>
          </a:p>
          <a:p>
            <a:pPr marL="0" lvl="0" indent="0" hangingPunct="0">
              <a:buNone/>
            </a:pPr>
            <a:r>
              <a:rPr lang="ru-RU" sz="4400" kern="0">
                <a:latin typeface="Times New Roman" pitchFamily="18"/>
                <a:cs typeface="Times New Roman" pitchFamily="18"/>
              </a:rPr>
              <a:t>● Воспитательные задачи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07999" y="705600"/>
            <a:ext cx="7063200" cy="5832360"/>
          </a:xfrm>
          <a:prstGeom prst="rect">
            <a:avLst/>
          </a:prstGeom>
          <a:solidFill>
            <a:srgbClr val="FFFFFF"/>
          </a:solidFill>
          <a:ln w="25560">
            <a:solidFill>
              <a:srgbClr val="4F81BD"/>
            </a:solidFill>
            <a:prstDash val="solid"/>
          </a:ln>
        </p:spPr>
      </p:pic>
      <p:sp>
        <p:nvSpPr>
          <p:cNvPr id="3" name="Прямоугольник 2"/>
          <p:cNvSpPr/>
          <p:nvPr/>
        </p:nvSpPr>
        <p:spPr>
          <a:xfrm>
            <a:off x="1152000" y="188640"/>
            <a:ext cx="7740000" cy="516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"/>
                <a:cs typeface="Times New Roman" pitchFamily="18"/>
              </a:rPr>
              <a:t>РОЛЬ ЭКСПЕРИМЕНТИРОВАНИЯ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-31320"/>
            <a:ext cx="8208000" cy="185687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ru-RU" sz="4400" b="1" kern="0" spc="-34">
                <a:latin typeface="Times New Roman" pitchFamily="18"/>
                <a:cs typeface="Times New Roman" pitchFamily="18"/>
              </a:rPr>
              <a:t>Методы и приёмы </a:t>
            </a:r>
            <a:br>
              <a:rPr lang="ru-RU" sz="4400" b="1" kern="0" spc="-34">
                <a:latin typeface="Times New Roman" pitchFamily="18"/>
                <a:cs typeface="Times New Roman" pitchFamily="18"/>
              </a:rPr>
            </a:br>
            <a:r>
              <a:rPr lang="ru-RU" sz="4400" b="1" kern="0" spc="-34">
                <a:latin typeface="Times New Roman" pitchFamily="18"/>
                <a:cs typeface="Times New Roman" pitchFamily="18"/>
              </a:rPr>
              <a:t>опытно-экспериментальной деятельности в ДОУ: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432000" y="1485719"/>
            <a:ext cx="8229240" cy="456228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just" hangingPunct="0">
              <a:spcBef>
                <a:spcPts val="499"/>
              </a:spcBef>
              <a:spcAft>
                <a:spcPts val="499"/>
              </a:spcAft>
              <a:buNone/>
            </a:pPr>
            <a:endParaRPr lang="ru-RU" sz="3600" b="1" kern="0">
              <a:latin typeface="Times New Roman" pitchFamily="18"/>
              <a:cs typeface="Times New Roman" pitchFamily="18"/>
            </a:endParaRPr>
          </a:p>
          <a:p>
            <a:pPr marL="0" lvl="0" indent="0" algn="just" hangingPunct="0">
              <a:spcBef>
                <a:spcPts val="499"/>
              </a:spcBef>
              <a:spcAft>
                <a:spcPts val="499"/>
              </a:spcAft>
              <a:buNone/>
            </a:pPr>
            <a:r>
              <a:rPr lang="ru-RU" sz="4000" kern="0">
                <a:latin typeface="Times New Roman" pitchFamily="18"/>
                <a:cs typeface="Times New Roman" pitchFamily="18"/>
              </a:rPr>
              <a:t>● Проблемно-поисковый метод </a:t>
            </a:r>
          </a:p>
          <a:p>
            <a:pPr marL="0" lvl="0" indent="0" algn="just" hangingPunct="0">
              <a:spcBef>
                <a:spcPts val="499"/>
              </a:spcBef>
              <a:spcAft>
                <a:spcPts val="499"/>
              </a:spcAft>
              <a:buNone/>
            </a:pPr>
            <a:endParaRPr lang="ru-RU" sz="4000" b="1" kern="0">
              <a:latin typeface="Times New Roman" pitchFamily="18"/>
              <a:cs typeface="Times New Roman" pitchFamily="18"/>
            </a:endParaRPr>
          </a:p>
          <a:p>
            <a:pPr marL="0" lvl="0" indent="0" algn="just" hangingPunct="0">
              <a:spcBef>
                <a:spcPts val="499"/>
              </a:spcBef>
              <a:spcAft>
                <a:spcPts val="499"/>
              </a:spcAft>
              <a:buNone/>
            </a:pPr>
            <a:r>
              <a:rPr lang="ru-RU" sz="4000" kern="0">
                <a:latin typeface="Times New Roman" pitchFamily="18"/>
                <a:cs typeface="Times New Roman" pitchFamily="18"/>
              </a:rPr>
              <a:t>● Наблюдения за объектом</a:t>
            </a:r>
          </a:p>
          <a:p>
            <a:pPr marL="0" lvl="0" indent="0" algn="just" hangingPunct="0">
              <a:spcBef>
                <a:spcPts val="499"/>
              </a:spcBef>
              <a:spcAft>
                <a:spcPts val="499"/>
              </a:spcAft>
              <a:buNone/>
            </a:pPr>
            <a:endParaRPr lang="ru-RU" sz="4000" b="1" kern="0">
              <a:latin typeface="Times New Roman" pitchFamily="18"/>
              <a:cs typeface="Times New Roman" pitchFamily="18"/>
            </a:endParaRPr>
          </a:p>
          <a:p>
            <a:pPr marL="0" lvl="0" indent="0" algn="just" hangingPunct="0">
              <a:spcBef>
                <a:spcPts val="499"/>
              </a:spcBef>
              <a:spcAft>
                <a:spcPts val="499"/>
              </a:spcAft>
              <a:buNone/>
            </a:pPr>
            <a:r>
              <a:rPr lang="ru-RU" sz="4000" kern="0">
                <a:latin typeface="Times New Roman" pitchFamily="18"/>
                <a:cs typeface="Times New Roman" pitchFamily="18"/>
              </a:rPr>
              <a:t>● Опыты и эксперименты</a:t>
            </a:r>
          </a:p>
          <a:p>
            <a:pPr marL="0" lvl="0" indent="0" algn="just" hangingPunct="0">
              <a:spcBef>
                <a:spcPts val="499"/>
              </a:spcBef>
              <a:spcAft>
                <a:spcPts val="499"/>
              </a:spcAft>
              <a:buNone/>
            </a:pPr>
            <a:endParaRPr lang="ru-RU" sz="1800" b="1" kern="0">
              <a:latin typeface="Times New Roman" pitchFamily="18"/>
              <a:cs typeface="Times New Roman" pitchFamily="18"/>
            </a:endParaRPr>
          </a:p>
          <a:p>
            <a:pPr marL="0" lvl="0" indent="0" algn="just" hangingPunct="0">
              <a:spcBef>
                <a:spcPts val="499"/>
              </a:spcBef>
              <a:spcAft>
                <a:spcPts val="499"/>
              </a:spcAft>
              <a:buNone/>
            </a:pPr>
            <a:r>
              <a:rPr lang="ru-RU" sz="1800" kern="0">
                <a:latin typeface="Times New Roman" pitchFamily="18"/>
                <a:cs typeface="Times New Roman" pitchFamily="18"/>
              </a:rPr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92000" y="72000"/>
            <a:ext cx="8229240" cy="11448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ru-RU" sz="4400" b="1">
                <a:latin typeface="Times New Roman" pitchFamily="18"/>
                <a:cs typeface="Times New Roman" pitchFamily="18"/>
              </a:rPr>
              <a:t>Структура: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200" y="1604520"/>
            <a:ext cx="8229240" cy="2158560"/>
          </a:xfrm>
        </p:spPr>
        <p:txBody>
          <a:bodyPr>
            <a:spAutoFit/>
          </a:bodyPr>
          <a:lstStyle>
            <a:defPPr marL="432000" marR="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0"/>
              </a:spcAft>
              <a:buNone/>
            </a:pPr>
            <a:endParaRPr lang="ru-RU" sz="1600" b="1" i="1">
              <a:latin typeface="Times New Roman" pitchFamily="18"/>
              <a:cs typeface="Times New Roman" pitchFamily="18"/>
            </a:endParaRPr>
          </a:p>
          <a:p>
            <a:pPr marL="0" lvl="0" indent="0">
              <a:spcAft>
                <a:spcPts val="0"/>
              </a:spcAft>
              <a:buNone/>
            </a:pPr>
            <a:endParaRPr lang="ru-RU">
              <a:latin typeface="" pitchFamily="18"/>
            </a:endParaRPr>
          </a:p>
        </p:txBody>
      </p:sp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554760" y="1064880"/>
            <a:ext cx="8229240" cy="5143320"/>
          </a:xfrm>
        </p:spPr>
        <p:txBody>
          <a:bodyPr/>
          <a:lstStyle>
            <a:defPPr marL="432000" marR="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457200" lvl="0" indent="-228600">
              <a:buNone/>
            </a:pPr>
            <a:r>
              <a:rPr lang="ru-RU">
                <a:latin typeface="Times New Roman" pitchFamily="18"/>
                <a:cs typeface="Times New Roman" pitchFamily="16"/>
              </a:rPr>
              <a:t>● </a:t>
            </a:r>
            <a:r>
              <a:rPr lang="ru-RU">
                <a:latin typeface="Times New Roman" pitchFamily="18"/>
              </a:rPr>
              <a:t>постановка проблемы и её формулирование (познавательной задачи);</a:t>
            </a:r>
          </a:p>
          <a:p>
            <a:pPr marL="457200" lvl="0" indent="-228600">
              <a:buNone/>
            </a:pPr>
            <a:r>
              <a:rPr lang="ru-RU">
                <a:latin typeface="Times New Roman" pitchFamily="18"/>
                <a:cs typeface="Times New Roman" pitchFamily="16"/>
              </a:rPr>
              <a:t>● </a:t>
            </a:r>
            <a:r>
              <a:rPr lang="ru-RU">
                <a:latin typeface="Times New Roman" pitchFamily="18"/>
              </a:rPr>
              <a:t>выдвижение предположений, поиск путей решения проблемы;</a:t>
            </a:r>
          </a:p>
          <a:p>
            <a:pPr marL="457200" lvl="0" indent="-228600">
              <a:buNone/>
            </a:pPr>
            <a:r>
              <a:rPr lang="ru-RU">
                <a:latin typeface="Times New Roman" pitchFamily="18"/>
                <a:cs typeface="Times New Roman" pitchFamily="16"/>
              </a:rPr>
              <a:t>● </a:t>
            </a:r>
            <a:r>
              <a:rPr lang="ru-RU">
                <a:latin typeface="Times New Roman" pitchFamily="18"/>
              </a:rPr>
              <a:t>проведение наблюдения;</a:t>
            </a:r>
          </a:p>
          <a:p>
            <a:pPr marL="457200" lvl="0" indent="-228600">
              <a:buNone/>
            </a:pPr>
            <a:r>
              <a:rPr lang="ru-RU">
                <a:latin typeface="Times New Roman" pitchFamily="18"/>
                <a:cs typeface="Times New Roman" pitchFamily="16"/>
              </a:rPr>
              <a:t>● </a:t>
            </a:r>
            <a:r>
              <a:rPr lang="ru-RU">
                <a:latin typeface="Times New Roman" pitchFamily="18"/>
              </a:rPr>
              <a:t>обсуждение увиденных результатов;</a:t>
            </a:r>
          </a:p>
          <a:p>
            <a:pPr marL="457200" lvl="0" indent="-228600">
              <a:buNone/>
            </a:pPr>
            <a:r>
              <a:rPr lang="ru-RU">
                <a:latin typeface="Times New Roman" pitchFamily="18"/>
                <a:cs typeface="Times New Roman" pitchFamily="16"/>
              </a:rPr>
              <a:t>● </a:t>
            </a:r>
            <a:r>
              <a:rPr lang="ru-RU">
                <a:latin typeface="Times New Roman" pitchFamily="18"/>
              </a:rPr>
              <a:t>формулировка выводов;</a:t>
            </a:r>
          </a:p>
          <a:p>
            <a:pPr marL="457200" lvl="0" indent="-228600">
              <a:buNone/>
            </a:pPr>
            <a:r>
              <a:rPr lang="ru-RU">
                <a:latin typeface="Times New Roman" pitchFamily="18"/>
                <a:cs typeface="Times New Roman" pitchFamily="16"/>
              </a:rPr>
              <a:t>● </a:t>
            </a:r>
            <a:r>
              <a:rPr lang="ru-RU">
                <a:latin typeface="Times New Roman" pitchFamily="18"/>
              </a:rPr>
              <a:t>фиксация результатов;</a:t>
            </a:r>
          </a:p>
          <a:p>
            <a:pPr marL="457200" lvl="0" indent="-228600">
              <a:buNone/>
            </a:pPr>
            <a:r>
              <a:rPr lang="ru-RU">
                <a:latin typeface="Times New Roman" pitchFamily="18"/>
                <a:cs typeface="Times New Roman" pitchFamily="16"/>
              </a:rPr>
              <a:t>● </a:t>
            </a:r>
            <a:r>
              <a:rPr lang="ru-RU">
                <a:latin typeface="Times New Roman" pitchFamily="18"/>
              </a:rPr>
              <a:t>вопросы детей.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/>
          <p:nvPr/>
        </p:nvSpPr>
        <p:spPr>
          <a:xfrm>
            <a:off x="503999" y="1368000"/>
            <a:ext cx="6036120" cy="700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457200" marR="0" lvl="0" indent="-456839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0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457200" marR="0" lvl="0" indent="-456839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0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 idx="4294967295"/>
          </p:nvPr>
        </p:nvSpPr>
        <p:spPr>
          <a:xfrm>
            <a:off x="1033559" y="79200"/>
            <a:ext cx="6886440" cy="11448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ru-RU" sz="2800" b="1">
                <a:latin typeface="Times New Roman" pitchFamily="18"/>
                <a:cs typeface="Times New Roman" pitchFamily="18"/>
              </a:rPr>
              <a:t> </a:t>
            </a:r>
            <a:r>
              <a:rPr lang="ru-RU" sz="4000" b="1">
                <a:latin typeface="Times New Roman" pitchFamily="18"/>
                <a:cs typeface="Times New Roman" pitchFamily="18"/>
              </a:rPr>
              <a:t>Стимулы:</a:t>
            </a: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4294967295"/>
          </p:nvPr>
        </p:nvSpPr>
        <p:spPr>
          <a:xfrm>
            <a:off x="432000" y="555840"/>
            <a:ext cx="7776000" cy="556416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hangingPunct="0">
              <a:spcAft>
                <a:spcPts val="0"/>
              </a:spcAft>
              <a:buNone/>
            </a:pPr>
            <a:endParaRPr lang="ru-RU" sz="3600">
              <a:latin typeface="Times New Roman" pitchFamily="18"/>
              <a:cs typeface="Times New Roman" pitchFamily="18"/>
            </a:endParaRPr>
          </a:p>
          <a:p>
            <a:pPr marL="0" lvl="0" indent="0" hangingPunct="0">
              <a:spcAft>
                <a:spcPts val="0"/>
              </a:spcAft>
              <a:buNone/>
            </a:pPr>
            <a:r>
              <a:rPr lang="zh-CN" altLang="en-US" sz="3500">
                <a:latin typeface="Times New Roman" pitchFamily="18"/>
                <a:cs typeface="Times New Roman" pitchFamily="18"/>
              </a:rPr>
              <a:t>● </a:t>
            </a:r>
            <a:r>
              <a:rPr lang="ru-RU" sz="3500">
                <a:latin typeface="Times New Roman" pitchFamily="18"/>
                <a:cs typeface="Times New Roman" pitchFamily="18"/>
              </a:rPr>
              <a:t>внешние стимулы</a:t>
            </a:r>
          </a:p>
          <a:p>
            <a:pPr marL="0" lvl="0" indent="0" hangingPunct="0">
              <a:spcAft>
                <a:spcPts val="0"/>
              </a:spcAft>
              <a:buNone/>
            </a:pPr>
            <a:r>
              <a:rPr lang="ru-RU" sz="3500">
                <a:latin typeface="Times New Roman" pitchFamily="18"/>
                <a:cs typeface="Times New Roman" pitchFamily="18"/>
              </a:rPr>
              <a:t>  (новизна, необычность объекта);</a:t>
            </a:r>
          </a:p>
          <a:p>
            <a:pPr marL="0" lvl="0" indent="0" hangingPunct="0">
              <a:spcAft>
                <a:spcPts val="0"/>
              </a:spcAft>
              <a:buNone/>
            </a:pPr>
            <a:endParaRPr lang="ru-RU" sz="3500">
              <a:latin typeface="Times New Roman" pitchFamily="18"/>
              <a:cs typeface="Times New Roman" pitchFamily="18"/>
            </a:endParaRPr>
          </a:p>
          <a:p>
            <a:pPr marL="0" lvl="0" indent="0" hangingPunct="0">
              <a:spcAft>
                <a:spcPts val="0"/>
              </a:spcAft>
              <a:buNone/>
            </a:pPr>
            <a:r>
              <a:rPr lang="zh-CN" altLang="en-US" sz="3500">
                <a:latin typeface="Times New Roman" pitchFamily="18"/>
                <a:cs typeface="Times New Roman" pitchFamily="18"/>
              </a:rPr>
              <a:t>● </a:t>
            </a:r>
            <a:r>
              <a:rPr lang="ru-RU" sz="3500">
                <a:latin typeface="Times New Roman" pitchFamily="18"/>
                <a:cs typeface="Times New Roman" pitchFamily="18"/>
              </a:rPr>
              <a:t>тайна, сюрприз;</a:t>
            </a:r>
          </a:p>
          <a:p>
            <a:pPr marL="0" lvl="0" indent="0" hangingPunct="0">
              <a:spcAft>
                <a:spcPts val="0"/>
              </a:spcAft>
              <a:buNone/>
            </a:pPr>
            <a:endParaRPr lang="ru-RU" sz="3500">
              <a:latin typeface="Times New Roman" pitchFamily="18"/>
              <a:cs typeface="Times New Roman" pitchFamily="18"/>
            </a:endParaRPr>
          </a:p>
          <a:p>
            <a:pPr marL="0" lvl="0" indent="0" hangingPunct="0">
              <a:spcAft>
                <a:spcPts val="0"/>
              </a:spcAft>
              <a:buNone/>
            </a:pPr>
            <a:r>
              <a:rPr lang="zh-CN" altLang="en-US" sz="3500">
                <a:latin typeface="Times New Roman" pitchFamily="18"/>
                <a:cs typeface="Times New Roman" pitchFamily="18"/>
              </a:rPr>
              <a:t>● </a:t>
            </a:r>
            <a:r>
              <a:rPr lang="ru-RU" sz="3500">
                <a:latin typeface="Times New Roman" pitchFamily="18"/>
                <a:cs typeface="Times New Roman" pitchFamily="18"/>
              </a:rPr>
              <a:t>мотив помощи;</a:t>
            </a:r>
          </a:p>
          <a:p>
            <a:pPr marL="0" lvl="0" indent="0" hangingPunct="0">
              <a:spcAft>
                <a:spcPts val="0"/>
              </a:spcAft>
              <a:buNone/>
            </a:pPr>
            <a:endParaRPr lang="ru-RU" sz="3500">
              <a:latin typeface="Times New Roman" pitchFamily="18"/>
              <a:cs typeface="Times New Roman" pitchFamily="18"/>
            </a:endParaRPr>
          </a:p>
          <a:p>
            <a:pPr marL="0" lvl="0" indent="0" hangingPunct="0">
              <a:spcAft>
                <a:spcPts val="0"/>
              </a:spcAft>
              <a:buNone/>
            </a:pPr>
            <a:r>
              <a:rPr lang="zh-CN" altLang="en-US" sz="3500">
                <a:latin typeface="Times New Roman" pitchFamily="18"/>
                <a:cs typeface="Times New Roman" pitchFamily="18"/>
              </a:rPr>
              <a:t>● </a:t>
            </a:r>
            <a:r>
              <a:rPr lang="ru-RU" sz="3500">
                <a:latin typeface="Times New Roman" pitchFamily="18"/>
                <a:cs typeface="Times New Roman" pitchFamily="18"/>
              </a:rPr>
              <a:t>познавательный мотив (почему так?);</a:t>
            </a:r>
          </a:p>
          <a:p>
            <a:pPr marL="0" lvl="0" indent="0" hangingPunct="0">
              <a:spcAft>
                <a:spcPts val="0"/>
              </a:spcAft>
              <a:buNone/>
            </a:pPr>
            <a:endParaRPr lang="ru-RU" sz="3500">
              <a:latin typeface="Times New Roman" pitchFamily="18"/>
              <a:cs typeface="Times New Roman" pitchFamily="18"/>
            </a:endParaRPr>
          </a:p>
          <a:p>
            <a:pPr marL="0" lvl="0" indent="0" hangingPunct="0">
              <a:spcAft>
                <a:spcPts val="0"/>
              </a:spcAft>
              <a:buNone/>
            </a:pPr>
            <a:r>
              <a:rPr lang="zh-CN" altLang="en-US" sz="3500">
                <a:latin typeface="Times New Roman" pitchFamily="18"/>
                <a:cs typeface="Times New Roman" pitchFamily="18"/>
              </a:rPr>
              <a:t>● </a:t>
            </a:r>
            <a:r>
              <a:rPr lang="ru-RU" sz="3500">
                <a:latin typeface="Times New Roman" pitchFamily="18"/>
                <a:cs typeface="Times New Roman" pitchFamily="18"/>
              </a:rPr>
              <a:t>ситуация выбора.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48000" y="0"/>
            <a:ext cx="8208000" cy="11448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spcBef>
                <a:spcPts val="1500"/>
              </a:spcBef>
              <a:spcAft>
                <a:spcPts val="751"/>
              </a:spcAft>
              <a:buNone/>
            </a:pPr>
            <a:r>
              <a:rPr lang="ru-RU" sz="4000" b="1" kern="0" spc="-34">
                <a:latin typeface="Times New Roman" pitchFamily="18"/>
                <a:cs typeface="Times New Roman" pitchFamily="18"/>
              </a:rPr>
              <a:t>Виды детского экспериментирования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76000" y="1189800"/>
            <a:ext cx="8157240" cy="5074200"/>
          </a:xfrm>
        </p:spPr>
        <p:txBody>
          <a:bodyPr/>
          <a:lstStyle>
            <a:defPPr marL="432000" marR="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ru-RU" sz="4000" kern="0">
                <a:latin typeface="Segoe UI" pitchFamily="18"/>
                <a:ea typeface="Segoe UI"/>
                <a:cs typeface="Segoe UI"/>
              </a:rPr>
              <a:t>• </a:t>
            </a:r>
            <a:r>
              <a:rPr lang="ru-RU" sz="4000" kern="0">
                <a:latin typeface="Times New Roman" pitchFamily="18"/>
                <a:ea typeface="Segoe UI"/>
                <a:cs typeface="Segoe UI"/>
              </a:rPr>
              <a:t>п</a:t>
            </a:r>
            <a:r>
              <a:rPr lang="ru-RU" sz="4000" kern="0">
                <a:latin typeface="Times New Roman" pitchFamily="18"/>
                <a:cs typeface="Times New Roman" pitchFamily="18"/>
              </a:rPr>
              <a:t>о характеру познавательной деятельности детей</a:t>
            </a:r>
          </a:p>
          <a:p>
            <a:pPr lvl="0">
              <a:buNone/>
            </a:pPr>
            <a:r>
              <a:rPr lang="ru-RU" sz="4000" kern="0">
                <a:latin typeface="Times New Roman" pitchFamily="18"/>
                <a:cs typeface="Times New Roman" pitchFamily="16"/>
              </a:rPr>
              <a:t>• </a:t>
            </a:r>
            <a:r>
              <a:rPr lang="ru-RU" sz="4000" kern="0">
                <a:latin typeface="Times New Roman" pitchFamily="18"/>
                <a:cs typeface="Times New Roman" pitchFamily="18"/>
              </a:rPr>
              <a:t>по месту в образовательном цикле</a:t>
            </a:r>
          </a:p>
          <a:p>
            <a:pPr lvl="0">
              <a:buNone/>
            </a:pPr>
            <a:r>
              <a:rPr lang="ru-RU" sz="4000" kern="0">
                <a:latin typeface="Times New Roman" pitchFamily="18"/>
                <a:cs typeface="Times New Roman" pitchFamily="16"/>
              </a:rPr>
              <a:t>• п</a:t>
            </a:r>
            <a:r>
              <a:rPr lang="ru-RU" sz="4000" kern="0">
                <a:latin typeface="Times New Roman" pitchFamily="18"/>
                <a:cs typeface="Times New Roman" pitchFamily="18"/>
              </a:rPr>
              <a:t>о характеру мыслительных операций</a:t>
            </a:r>
          </a:p>
          <a:p>
            <a:pPr lvl="0">
              <a:spcAft>
                <a:spcPts val="0"/>
              </a:spcAft>
              <a:buNone/>
            </a:pPr>
            <a:r>
              <a:rPr lang="ru-RU" sz="4000" kern="0">
                <a:latin typeface="Times New Roman" pitchFamily="18"/>
                <a:cs typeface="Times New Roman" pitchFamily="16"/>
              </a:rPr>
              <a:t>• </a:t>
            </a:r>
            <a:r>
              <a:rPr lang="ru-RU" sz="4000" kern="0">
                <a:latin typeface="Times New Roman" pitchFamily="18"/>
                <a:cs typeface="Times New Roman" pitchFamily="18"/>
              </a:rPr>
              <a:t>по способу применения</a:t>
            </a:r>
          </a:p>
          <a:p>
            <a:pPr lvl="0">
              <a:spcAft>
                <a:spcPts val="0"/>
              </a:spcAft>
              <a:buNone/>
            </a:pPr>
            <a:endParaRPr lang="ru-RU" sz="3600" kern="0">
              <a:latin typeface="Times New Roman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None/>
            </a:pPr>
            <a:endParaRPr lang="ru-RU" sz="2200" u="sng" kern="0">
              <a:latin typeface="Times New Roman" pitchFamily="18"/>
              <a:cs typeface="Times New Roman" pitchFamily="16"/>
            </a:endParaRPr>
          </a:p>
          <a:p>
            <a:pPr lvl="0">
              <a:buNone/>
            </a:pPr>
            <a:endParaRPr lang="ru-RU" sz="1600" kern="0"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ый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212</Words>
  <Application>Microsoft Office PowerPoint</Application>
  <PresentationFormat>Экран (4:3)</PresentationFormat>
  <Paragraphs>60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Обычный</vt:lpstr>
      <vt:lpstr>Обычный 1</vt:lpstr>
      <vt:lpstr>«Детское экспериментирование – основа  поисково-исследовательской деятельности  дошкольников» Подготовили:   Карандашова М.А.,                  Введенская Е.В. Корельская М.Г.             </vt:lpstr>
      <vt:lpstr>Презентация PowerPoint</vt:lpstr>
      <vt:lpstr>Презентация PowerPoint</vt:lpstr>
      <vt:lpstr>Задачи опытно-экспериментальной  деятельности в ДОУ</vt:lpstr>
      <vt:lpstr>Презентация PowerPoint</vt:lpstr>
      <vt:lpstr>Методы и приёмы  опытно-экспериментальной деятельности в ДОУ:</vt:lpstr>
      <vt:lpstr>Структура:</vt:lpstr>
      <vt:lpstr> Стимулы:</vt:lpstr>
      <vt:lpstr>Виды детского экспериментирования</vt:lpstr>
      <vt:lpstr> Виды занятий по экспериментированию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«Детское экспериментирование – основа  поисково-исследовательской деятельности  дошкольников» Подготовили:   Карандашова М.А.,                  Введенская Е.В. Корельская М.Г.             </dc:title>
  <dc:creator>МДОУ</dc:creator>
  <cp:lastModifiedBy>МДОУ</cp:lastModifiedBy>
  <cp:revision>20</cp:revision>
  <dcterms:modified xsi:type="dcterms:W3CDTF">2023-12-07T10:07:33Z</dcterms:modified>
</cp:coreProperties>
</file>