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92" r:id="rId3"/>
    <p:sldId id="293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CAD"/>
    <a:srgbClr val="FB3D4E"/>
    <a:srgbClr val="FD919B"/>
    <a:srgbClr val="FEA050"/>
    <a:srgbClr val="DD7053"/>
    <a:srgbClr val="EDCFCD"/>
    <a:srgbClr val="4472C4"/>
    <a:srgbClr val="8ABBF3"/>
    <a:srgbClr val="A28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10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150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1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42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98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545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5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4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77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08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49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1ED7-F189-4ABA-8DA5-210EB3A9CCDC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31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1ED7-F189-4ABA-8DA5-210EB3A9CCDC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5FD5D-6D2F-445C-A07B-F6181B5F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5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s://vk.com/logo_cab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21" Type="http://schemas.microsoft.com/office/2007/relationships/hdphoto" Target="../media/hdphoto6.wdp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5.jpe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19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microsoft.com/office/2007/relationships/hdphoto" Target="../media/hdphoto4.wdp"/><Relationship Id="rId2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68136560-1FB3-4ABE-952B-4EF61E2267AA}"/>
              </a:ext>
            </a:extLst>
          </p:cNvPr>
          <p:cNvSpPr/>
          <p:nvPr/>
        </p:nvSpPr>
        <p:spPr>
          <a:xfrm>
            <a:off x="3462714" y="1093832"/>
            <a:ext cx="6566579" cy="3416320"/>
          </a:xfrm>
          <a:prstGeom prst="rect">
            <a:avLst/>
          </a:prstGeom>
          <a:solidFill>
            <a:schemeClr val="lt1">
              <a:alpha val="62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pPr algn="ctr">
              <a:defRPr/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ПОДАРКИ</a:t>
            </a:r>
            <a:b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Звук </a:t>
            </a: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 в начале</a:t>
            </a:r>
            <a:b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3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автоматизация в словах, предложениях</a:t>
            </a:r>
            <a:endParaRPr lang="ru-RU" sz="6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88" name="Рисунок 87">
            <a:hlinkClick r:id="rId2"/>
            <a:extLst>
              <a:ext uri="{FF2B5EF4-FFF2-40B4-BE49-F238E27FC236}">
                <a16:creationId xmlns:a16="http://schemas.microsoft.com/office/drawing/2014/main" id="{B157EF55-C35C-4C00-ADAF-CFBB4166D7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6529" y="-98994"/>
            <a:ext cx="3097802" cy="1668362"/>
          </a:xfrm>
          <a:prstGeom prst="rect">
            <a:avLst/>
          </a:prstGeom>
        </p:spPr>
      </p:pic>
      <p:sp>
        <p:nvSpPr>
          <p:cNvPr id="7" name="Стрелка: вправо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995487-1B6B-42D8-6E41-214140553FD3}"/>
              </a:ext>
            </a:extLst>
          </p:cNvPr>
          <p:cNvSpPr/>
          <p:nvPr/>
        </p:nvSpPr>
        <p:spPr>
          <a:xfrm>
            <a:off x="11328741" y="6239105"/>
            <a:ext cx="660400" cy="5120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девочкаPicture 4">
            <a:extLst>
              <a:ext uri="{FF2B5EF4-FFF2-40B4-BE49-F238E27FC236}">
                <a16:creationId xmlns:a16="http://schemas.microsoft.com/office/drawing/2014/main" id="{1E23E924-E343-B1E3-EA7A-02BE22E55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452" r="49500">
                        <a14:foregroundMark x1="2452" y1="35978" x2="5359" y2="37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390" r="44985"/>
          <a:stretch/>
        </p:blipFill>
        <p:spPr bwMode="auto">
          <a:xfrm>
            <a:off x="2945601" y="3667135"/>
            <a:ext cx="2988431" cy="36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5ED5959-B324-C510-F767-A5606E3D1623}"/>
              </a:ext>
            </a:extLst>
          </p:cNvPr>
          <p:cNvGrpSpPr/>
          <p:nvPr/>
        </p:nvGrpSpPr>
        <p:grpSpPr>
          <a:xfrm>
            <a:off x="7657095" y="3391658"/>
            <a:ext cx="3213950" cy="3925918"/>
            <a:chOff x="7467282" y="3266265"/>
            <a:chExt cx="3213950" cy="3925918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DC453715-5214-81AE-B444-A3CAA6001D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96" b="88043" l="50136" r="95277">
                          <a14:foregroundMark x1="75477" y1="11304" x2="75658" y2="8696"/>
                          <a14:foregroundMark x1="94732" y1="27935" x2="95277" y2="28587"/>
                          <a14:backgroundMark x1="50227" y1="51957" x2="51317" y2="56848"/>
                          <a14:backgroundMark x1="64214" y1="59457" x2="64214" y2="594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25" t="-2032" r="-13130" b="2032"/>
            <a:stretch/>
          </p:blipFill>
          <p:spPr bwMode="auto">
            <a:xfrm>
              <a:off x="7467282" y="3266265"/>
              <a:ext cx="3213950" cy="3925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131F0E3A-577B-E139-413F-3FC8D61C06D9}"/>
                </a:ext>
              </a:extLst>
            </p:cNvPr>
            <p:cNvSpPr/>
            <p:nvPr/>
          </p:nvSpPr>
          <p:spPr>
            <a:xfrm>
              <a:off x="8201025" y="5588000"/>
              <a:ext cx="317500" cy="85725"/>
            </a:xfrm>
            <a:prstGeom prst="roundRect">
              <a:avLst/>
            </a:prstGeom>
            <a:solidFill>
              <a:srgbClr val="FB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коробка желтPicture 8">
            <a:extLst>
              <a:ext uri="{FF2B5EF4-FFF2-40B4-BE49-F238E27FC236}">
                <a16:creationId xmlns:a16="http://schemas.microsoft.com/office/drawing/2014/main" id="{D76337B4-6BAA-08DC-AAA7-3641E4A0F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377" y="4688990"/>
            <a:ext cx="2672107" cy="26721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825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8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640" fill="hold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640" fill="hold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640" fill="hold">
                                          <p:stCondLst>
                                            <p:cond delay="49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640" fill="hold">
                                          <p:stCondLst>
                                            <p:cond delay="65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2" dur="8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640" fill="hold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640" fill="hold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640" fill="hold">
                                          <p:stCondLst>
                                            <p:cond delay="49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640" fill="hold">
                                          <p:stCondLst>
                                            <p:cond delay="65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право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8A401A8-557E-3D7F-CA1C-A5528537B96F}"/>
              </a:ext>
            </a:extLst>
          </p:cNvPr>
          <p:cNvSpPr/>
          <p:nvPr/>
        </p:nvSpPr>
        <p:spPr>
          <a:xfrm>
            <a:off x="11328741" y="6239105"/>
            <a:ext cx="660400" cy="5120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2998A-B610-6328-C702-A0979D8C7DCE}"/>
              </a:ext>
            </a:extLst>
          </p:cNvPr>
          <p:cNvSpPr txBox="1"/>
          <p:nvPr/>
        </p:nvSpPr>
        <p:spPr>
          <a:xfrm>
            <a:off x="8177058" y="2011991"/>
            <a:ext cx="1522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Print" panose="02000600000000000000" pitchFamily="2" charset="0"/>
              </a:rPr>
              <a:t>Клик на коробки поочередно</a:t>
            </a:r>
            <a:br>
              <a:rPr lang="ru-RU" sz="12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endParaRPr lang="ru-RU" sz="12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девочкаPicture 4">
            <a:extLst>
              <a:ext uri="{FF2B5EF4-FFF2-40B4-BE49-F238E27FC236}">
                <a16:creationId xmlns:a16="http://schemas.microsoft.com/office/drawing/2014/main" id="{C754C78F-F059-4856-9E5F-07E82ADE5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452" r="49500">
                        <a14:foregroundMark x1="2452" y1="35978" x2="5359" y2="37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390" r="44985"/>
          <a:stretch/>
        </p:blipFill>
        <p:spPr bwMode="auto">
          <a:xfrm>
            <a:off x="1744388" y="3295313"/>
            <a:ext cx="2988431" cy="36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C0984C9-7AFA-71FB-28A0-35D36D88B702}"/>
              </a:ext>
            </a:extLst>
          </p:cNvPr>
          <p:cNvGrpSpPr/>
          <p:nvPr/>
        </p:nvGrpSpPr>
        <p:grpSpPr>
          <a:xfrm>
            <a:off x="7887026" y="2932082"/>
            <a:ext cx="3213950" cy="3925918"/>
            <a:chOff x="7467282" y="3266265"/>
            <a:chExt cx="3213950" cy="3925918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C6B6DCA9-ABE2-313C-AC7F-554C7DC761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696" b="88043" l="50136" r="95277">
                          <a14:foregroundMark x1="75477" y1="11304" x2="75658" y2="8696"/>
                          <a14:foregroundMark x1="94732" y1="27935" x2="95277" y2="28587"/>
                          <a14:backgroundMark x1="50227" y1="51957" x2="51317" y2="56848"/>
                          <a14:backgroundMark x1="64214" y1="59457" x2="64214" y2="594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25" t="-2032" r="-13130" b="2032"/>
            <a:stretch/>
          </p:blipFill>
          <p:spPr bwMode="auto">
            <a:xfrm>
              <a:off x="7467282" y="3266265"/>
              <a:ext cx="3213950" cy="3925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BD7577FD-634D-B1FB-3B30-FD07A9451A4B}"/>
                </a:ext>
              </a:extLst>
            </p:cNvPr>
            <p:cNvSpPr/>
            <p:nvPr/>
          </p:nvSpPr>
          <p:spPr>
            <a:xfrm>
              <a:off x="8201025" y="5588000"/>
              <a:ext cx="317500" cy="85725"/>
            </a:xfrm>
            <a:prstGeom prst="roundRect">
              <a:avLst/>
            </a:prstGeom>
            <a:solidFill>
              <a:srgbClr val="FB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92F725D2-8AE4-6527-2FC4-4447FE23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588" y="4593239"/>
            <a:ext cx="2672107" cy="267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8A9F2AB6-DAD0-BDF6-B8FE-DC116EA17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084" y="4726176"/>
            <a:ext cx="2512899" cy="251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8B126F9E-C658-8F83-C0F6-053F244F4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11" y="4057526"/>
            <a:ext cx="2404936" cy="240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ED58B0A5-7B4F-4A9E-A7BB-AD9EEFA2FC3C}"/>
              </a:ext>
            </a:extLst>
          </p:cNvPr>
          <p:cNvGrpSpPr/>
          <p:nvPr/>
        </p:nvGrpSpPr>
        <p:grpSpPr>
          <a:xfrm>
            <a:off x="4256271" y="4416174"/>
            <a:ext cx="1554071" cy="2187022"/>
            <a:chOff x="165554" y="6820349"/>
            <a:chExt cx="1554071" cy="2187022"/>
          </a:xfrm>
        </p:grpSpPr>
        <p:pic>
          <p:nvPicPr>
            <p:cNvPr id="4" name="Picture 24">
              <a:extLst>
                <a:ext uri="{FF2B5EF4-FFF2-40B4-BE49-F238E27FC236}">
                  <a16:creationId xmlns:a16="http://schemas.microsoft.com/office/drawing/2014/main" id="{CAA52EEA-984D-A0F5-0CC7-C89FFF6BD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47" b="95156" l="2444" r="96222">
                          <a14:foregroundMark x1="33667" y1="8359" x2="38778" y2="3047"/>
                          <a14:foregroundMark x1="86667" y1="33047" x2="93333" y2="34141"/>
                          <a14:foregroundMark x1="28111" y1="34141" x2="16222" y2="33516"/>
                          <a14:foregroundMark x1="16222" y1="33516" x2="6444" y2="31094"/>
                          <a14:foregroundMark x1="6444" y1="31094" x2="6444" y2="31094"/>
                          <a14:foregroundMark x1="94556" y1="69688" x2="96444" y2="68906"/>
                          <a14:foregroundMark x1="52667" y1="89688" x2="52667" y2="95234"/>
                          <a14:foregroundMark x1="17444" y1="31641" x2="2444" y2="30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4422">
              <a:off x="936320" y="7548506"/>
              <a:ext cx="513863" cy="73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93361D07-8625-1314-464A-DF100B5BA9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07" b="90000" l="10000" r="90000">
                          <a14:foregroundMark x1="25714" y1="37963" x2="23143" y2="36481"/>
                          <a14:foregroundMark x1="33714" y1="35741" x2="35714" y2="37407"/>
                          <a14:foregroundMark x1="34000" y1="41111" x2="34000" y2="41111"/>
                          <a14:foregroundMark x1="36857" y1="42407" x2="36857" y2="42407"/>
                          <a14:foregroundMark x1="63714" y1="47963" x2="63143" y2="50185"/>
                          <a14:foregroundMark x1="64571" y1="26296" x2="64857" y2="28519"/>
                          <a14:foregroundMark x1="72000" y1="37778" x2="74571" y2="38519"/>
                          <a14:foregroundMark x1="64000" y1="32593" x2="64000" y2="32593"/>
                          <a14:foregroundMark x1="63714" y1="31111" x2="63714" y2="31111"/>
                          <a14:foregroundMark x1="58286" y1="13148" x2="57143" y2="5926"/>
                          <a14:foregroundMark x1="57429" y1="4074" x2="56000" y2="2407"/>
                          <a14:foregroundMark x1="51714" y1="5741" x2="50571" y2="5185"/>
                          <a14:foregroundMark x1="51143" y1="10185" x2="51143" y2="10185"/>
                          <a14:foregroundMark x1="72571" y1="30926" x2="75714" y2="29630"/>
                          <a14:foregroundMark x1="54571" y1="46852" x2="55429" y2="49815"/>
                          <a14:foregroundMark x1="55714" y1="52778" x2="55714" y2="52778"/>
                          <a14:foregroundMark x1="56286" y1="52778" x2="56286" y2="52778"/>
                          <a14:foregroundMark x1="57429" y1="52037" x2="57429" y2="52037"/>
                          <a14:foregroundMark x1="59143" y1="50926" x2="59143" y2="50926"/>
                          <a14:foregroundMark x1="63714" y1="55000" x2="64857" y2="55000"/>
                          <a14:foregroundMark x1="56571" y1="69444" x2="50000" y2="88519"/>
                          <a14:foregroundMark x1="41429" y1="67037" x2="46857" y2="85185"/>
                          <a14:foregroundMark x1="41143" y1="69074" x2="43143" y2="85926"/>
                          <a14:foregroundMark x1="27429" y1="60926" x2="27429" y2="60741"/>
                          <a14:foregroundMark x1="27714" y1="59815" x2="27143" y2="58889"/>
                          <a14:foregroundMark x1="27429" y1="43889" x2="24000" y2="43704"/>
                          <a14:backgroundMark x1="57429" y1="50370" x2="57429" y2="50370"/>
                          <a14:backgroundMark x1="58000" y1="51481" x2="58000" y2="51481"/>
                          <a14:backgroundMark x1="54571" y1="53148" x2="54571" y2="53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7"/>
            <a:stretch/>
          </p:blipFill>
          <p:spPr bwMode="auto">
            <a:xfrm>
              <a:off x="165554" y="6820349"/>
              <a:ext cx="1554071" cy="2187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16">
            <a:extLst>
              <a:ext uri="{FF2B5EF4-FFF2-40B4-BE49-F238E27FC236}">
                <a16:creationId xmlns:a16="http://schemas.microsoft.com/office/drawing/2014/main" id="{04B92024-D574-3BBE-F3F6-55A6C96B1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2729">
            <a:off x="4492039" y="5716627"/>
            <a:ext cx="1007202" cy="8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C51D6B87-F389-DB23-45E5-A3955FC91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8" y="4924576"/>
            <a:ext cx="1213587" cy="17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38A80573-2733-3018-E493-62C115647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30" b="90000" l="10000" r="90000">
                        <a14:foregroundMark x1="51000" y1="14537" x2="48400" y2="7130"/>
                        <a14:foregroundMark x1="48400" y1="7130" x2="48400" y2="7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67" y="4735766"/>
            <a:ext cx="2046285" cy="220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799D6FBD-952E-5C18-CA18-938821842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110" y="4934176"/>
            <a:ext cx="1285645" cy="13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8DAB3A53-FD32-7BD5-A8CD-1BA04DDFE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239" y="5006233"/>
            <a:ext cx="1680633" cy="175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DF80F1CD-0DBC-A1C9-4570-FE3E7ABC1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8"/>
          <a:stretch/>
        </p:blipFill>
        <p:spPr bwMode="auto">
          <a:xfrm>
            <a:off x="4208119" y="5107620"/>
            <a:ext cx="1549535" cy="149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5D7E1276-AC13-8DBD-7426-DBFE21E2F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32" y="4902231"/>
            <a:ext cx="2744699" cy="19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коробка желтPicture 8">
            <a:extLst>
              <a:ext uri="{FF2B5EF4-FFF2-40B4-BE49-F238E27FC236}">
                <a16:creationId xmlns:a16="http://schemas.microsoft.com/office/drawing/2014/main" id="{B7137908-73BD-E727-E8C2-5AAC4174C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7500" r="92625">
                        <a14:foregroundMark x1="10875" y1="41000" x2="7500" y2="42500"/>
                        <a14:foregroundMark x1="89250" y1="42000" x2="92625" y2="42000"/>
                        <a14:backgroundMark x1="18500" y1="23875" x2="46500" y2="33875"/>
                        <a14:backgroundMark x1="55000" y1="34875" x2="73625" y2="25875"/>
                        <a14:backgroundMark x1="73625" y1="25875" x2="74125" y2="25875"/>
                        <a14:backgroundMark x1="82625" y1="25875" x2="56500" y2="23875"/>
                        <a14:backgroundMark x1="82125" y1="25375" x2="81625" y2="25375"/>
                        <a14:backgroundMark x1="74125" y1="31500" x2="67875" y2="33000"/>
                        <a14:backgroundMark x1="73625" y1="32000" x2="85500" y2="26250"/>
                        <a14:backgroundMark x1="57875" y1="24375" x2="26125" y2="22500"/>
                        <a14:backgroundMark x1="38875" y1="26250" x2="14125" y2="28250"/>
                        <a14:backgroundMark x1="78875" y1="31500" x2="74500" y2="32000"/>
                        <a14:backgroundMark x1="74500" y1="33000" x2="81625" y2="3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770" y="4593239"/>
            <a:ext cx="2672107" cy="267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AD976448-8C7C-9D06-2453-F73920D13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624" y="5090444"/>
            <a:ext cx="1774779" cy="17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коробк зелPicture 8">
            <a:extLst>
              <a:ext uri="{FF2B5EF4-FFF2-40B4-BE49-F238E27FC236}">
                <a16:creationId xmlns:a16="http://schemas.microsoft.com/office/drawing/2014/main" id="{2B3F8DCE-72CA-DF55-2E0E-9ADCA8D6B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7500" r="92625">
                        <a14:foregroundMark x1="10875" y1="41000" x2="7500" y2="42500"/>
                        <a14:foregroundMark x1="89250" y1="42000" x2="92625" y2="42000"/>
                        <a14:backgroundMark x1="18500" y1="23875" x2="46500" y2="33875"/>
                        <a14:backgroundMark x1="55000" y1="34875" x2="73625" y2="25875"/>
                        <a14:backgroundMark x1="73625" y1="25875" x2="74125" y2="25875"/>
                        <a14:backgroundMark x1="82625" y1="25875" x2="56500" y2="23875"/>
                        <a14:backgroundMark x1="82125" y1="25375" x2="81625" y2="25375"/>
                        <a14:backgroundMark x1="74125" y1="31500" x2="67875" y2="33000"/>
                        <a14:backgroundMark x1="73625" y1="32000" x2="85500" y2="26250"/>
                        <a14:backgroundMark x1="57875" y1="24375" x2="26125" y2="22500"/>
                        <a14:backgroundMark x1="38875" y1="26250" x2="14125" y2="28250"/>
                        <a14:backgroundMark x1="78875" y1="31500" x2="74500" y2="32000"/>
                        <a14:backgroundMark x1="74500" y1="33000" x2="81625" y2="3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34" y="4620804"/>
            <a:ext cx="2672107" cy="267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8BD6337-A82F-7876-D1A6-AFCF52B7433B}"/>
              </a:ext>
            </a:extLst>
          </p:cNvPr>
          <p:cNvSpPr txBox="1"/>
          <p:nvPr/>
        </p:nvSpPr>
        <p:spPr>
          <a:xfrm>
            <a:off x="6077331" y="6491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Вариант 1.Называть подарки: розы, </a:t>
            </a:r>
            <a:r>
              <a:rPr lang="ru-RU" sz="1800" dirty="0">
                <a:solidFill>
                  <a:schemeClr val="accent6"/>
                </a:solidFill>
                <a:latin typeface="Segoe Print" panose="02000600000000000000" pitchFamily="2" charset="0"/>
              </a:rPr>
              <a:t>рубашка..</a:t>
            </a:r>
          </a:p>
          <a:p>
            <a:r>
              <a:rPr lang="ru-RU" dirty="0">
                <a:solidFill>
                  <a:schemeClr val="bg1"/>
                </a:solidFill>
                <a:latin typeface="Segoe Print" panose="02000600000000000000" pitchFamily="2" charset="0"/>
              </a:rPr>
              <a:t>Вариант 2. </a:t>
            </a:r>
            <a:r>
              <a:rPr lang="ru-RU" sz="1800" dirty="0">
                <a:solidFill>
                  <a:schemeClr val="accent6"/>
                </a:solidFill>
                <a:latin typeface="Segoe Print" panose="02000600000000000000" pitchFamily="2" charset="0"/>
              </a:rPr>
              <a:t>У Рады - .., у Ромы - …</a:t>
            </a:r>
            <a:br>
              <a:rPr lang="ru-RU" sz="1800" dirty="0">
                <a:solidFill>
                  <a:schemeClr val="accent6"/>
                </a:solidFill>
                <a:latin typeface="Segoe Print" panose="02000600000000000000" pitchFamily="2" charset="0"/>
              </a:rPr>
            </a:b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3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8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640" fill="hold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640" fill="hold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640" fill="hold">
                                          <p:stCondLst>
                                            <p:cond delay="49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640" fill="hold">
                                          <p:stCondLst>
                                            <p:cond delay="65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2" dur="8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640" fill="hold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640" fill="hold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640" fill="hold">
                                          <p:stCondLst>
                                            <p:cond delay="49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640" fill="hold">
                                          <p:stCondLst>
                                            <p:cond delay="65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5 0.00347 L 0.02395 0.0037 C 0.02109 -0.00093 0.01849 -0.00532 0.01549 -0.00926 C 0.00924 -0.01806 0.0026 -0.02569 -0.00352 -0.03472 C -0.00808 -0.04144 -0.01224 -0.04884 -0.01667 -0.05579 C -0.01862 -0.06296 -0.02188 -0.06921 -0.02253 -0.07708 C -0.02318 -0.08403 -0.02214 -0.0919 -0.02019 -0.09815 C -0.01576 -0.11204 0.00572 -0.14838 0.0108 -0.15741 C 0.01237 -0.16435 0.01575 -0.17106 0.01549 -0.17847 C 0.01523 -0.18866 -0.00456 -0.21412 -0.00469 -0.21458 C -0.00938 -0.22245 -0.01381 -0.23102 -0.01784 -0.23981 C -0.03282 -0.27315 -0.0198 -0.24977 -0.025 -0.2588 " pathEditMode="relative" rAng="0" ptsTypes="AAAAAAAAAA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" y="-1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5 0.00347 L 0.02395 0.00371 C 0.02109 -0.00092 0.01848 -0.00532 0.01549 -0.00926 C 0.00924 -0.01805 0.0026 -0.02569 -0.00352 -0.03472 C -0.00808 -0.04143 -0.01224 -0.04884 -0.01667 -0.05579 C -0.01862 -0.06296 -0.02188 -0.06921 -0.02253 -0.07708 C -0.02318 -0.08403 -0.02214 -0.0919 -0.02019 -0.09815 C -0.01576 -0.11204 0.00572 -0.14838 0.0108 -0.15741 C 0.01237 -0.16435 0.01575 -0.17106 0.01549 -0.17847 C 0.01523 -0.18866 -0.00456 -0.21412 -0.00469 -0.21458 C -0.00938 -0.22245 -0.01381 -0.23102 -0.01784 -0.23981 C -0.03282 -0.27315 -0.0198 -0.24977 -0.025 -0.25879 " pathEditMode="relative" rAng="0" ptsTypes="AAAAAAAAAAAA">
                                      <p:cBhvr>
                                        <p:cTn id="31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" y="-1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0.00347 L 0.02396 0.0037 C 0.0211 -0.00093 0.01849 -0.00532 0.0155 -0.00926 C 0.00925 -0.01806 0.00261 -0.02569 -0.00351 -0.03472 C -0.00807 -0.04143 -0.01224 -0.04884 -0.01666 -0.05579 C -0.01862 -0.06296 -0.02187 -0.06921 -0.02252 -0.07708 C -0.02317 -0.08403 -0.02213 -0.0919 -0.02018 -0.09815 C -0.01575 -0.11204 0.00573 -0.14838 0.01081 -0.15741 C 0.01237 -0.16435 0.01576 -0.17106 0.0155 -0.17847 C 0.01524 -0.18866 -0.00456 -0.21412 -0.00469 -0.21458 C -0.00937 -0.22245 -0.0138 -0.23102 -0.01784 -0.23981 C -0.03281 -0.27315 -0.01979 -0.24977 -0.025 -0.2588 " pathEditMode="relative" rAng="0" ptsTypes="AAAAAAAAAAAA">
                                      <p:cBhvr>
                                        <p:cTn id="38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" y="-1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0.00348 L 0.02396 0.00371 C 0.0211 -0.00092 0.01849 -0.00532 0.0155 -0.00926 C 0.00925 -0.01805 0.00261 -0.02569 -0.00351 -0.03472 C -0.00807 -0.04143 -0.01224 -0.04884 -0.01666 -0.05578 C -0.01862 -0.06296 -0.02187 -0.06921 -0.02252 -0.07708 C -0.02317 -0.08402 -0.02213 -0.09189 -0.02018 -0.09814 C -0.01575 -0.11203 0.00573 -0.14838 0.01081 -0.1574 C 0.01237 -0.16435 0.01576 -0.17106 0.0155 -0.17847 C 0.01524 -0.18865 -0.00455 -0.21412 -0.00468 -0.21458 C -0.00937 -0.22245 -0.0138 -0.23101 -0.01783 -0.23981 C -0.03281 -0.27314 -0.01979 -0.24976 -0.025 -0.25879 " pathEditMode="relative" rAng="0" ptsTypes="AAAAAAAAAAAA">
                                      <p:cBhvr>
                                        <p:cTn id="45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" y="-1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0.00347 L 0.02396 0.0037 C 0.02109 -0.00093 0.01849 -0.00532 0.0155 -0.00926 C 0.00925 -0.01805 0.0026 -0.02569 -0.00352 -0.03472 C -0.00807 -0.04143 -0.01224 -0.04884 -0.01667 -0.05579 C -0.01862 -0.06296 -0.02187 -0.06921 -0.02253 -0.07708 C -0.02318 -0.08403 -0.02213 -0.0919 -0.02018 -0.09815 C -0.01575 -0.11204 0.00573 -0.14838 0.01081 -0.15741 C 0.01237 -0.16435 0.01576 -0.17106 0.0155 -0.17847 C 0.01523 -0.18866 -0.00456 -0.21412 -0.00469 -0.21458 C -0.00937 -0.22245 -0.0138 -0.23102 -0.01784 -0.23981 C -0.03281 -0.27315 -0.01979 -0.24977 -0.025 -0.2588 " pathEditMode="relative" rAng="0" ptsTypes="AAAAAAAAAA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" y="-1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8.33333E-7 0.00023 C 0.03386 -0.02546 0.0224 -0.01064 0.03815 -0.03402 C 0.03867 -0.03657 0.04063 -0.04676 0.0405 -0.04884 C 0.04024 -0.05463 0.03932 -0.06041 0.03815 -0.06574 C 0.03737 -0.06967 0.03607 -0.07314 0.03464 -0.07639 C 0.03281 -0.08009 0.02774 -0.08518 0.025 -0.0868 C 0.02357 -0.08796 0.02188 -0.08842 0.02031 -0.08912 C 0.01029 -0.10231 0.02122 -0.08981 0.00964 -0.09745 C 0.0082 -0.09838 0.00729 -0.10069 0.00599 -0.10162 C 0.00013 -0.10578 -0.00625 -0.1074 -0.01185 -0.11227 C -0.01719 -0.11689 -0.02187 -0.12176 -0.02734 -0.125 C -0.02891 -0.12592 -0.0306 -0.12639 -0.03216 -0.12708 C -0.03255 -0.12916 -0.03294 -0.13148 -0.03333 -0.13356 C -0.03411 -0.13703 -0.03555 -0.14027 -0.03568 -0.14398 C -0.03672 -0.17639 -0.03607 -0.16273 -0.03216 -0.18009 C -0.03125 -0.18426 -0.03112 -0.18889 -0.02982 -0.19282 C -0.02825 -0.19699 -0.02031 -0.20023 -0.01901 -0.20115 C -0.00664 -0.21041 -0.01732 -0.20602 -0.00469 -0.20972 C -0.00351 -0.21111 -0.00247 -0.21273 -0.00117 -0.21389 C 0.00274 -0.21713 0.00729 -0.21782 0.01081 -0.22245 C 0.01693 -0.23055 0.01406 -0.22615 0.01914 -0.23495 C 0.02057 -0.24282 0.02292 -0.24699 0.02031 -0.25416 C 0.0194 -0.25671 0.01823 -0.25902 0.01667 -0.26041 C 0.00742 -0.2699 0.01445 -0.2581 0.01081 -0.26458 " pathEditMode="relative" rAng="0" ptsTypes="AAAAAAAAAAAAAAAAAAAAAAAAA">
                                      <p:cBhvr>
                                        <p:cTn id="60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0.00047 L -0.00547 0.0007 C 0.02839 -0.025 0.01693 -0.01018 0.03268 -0.03356 C 0.0332 -0.03611 0.03516 -0.04629 0.03503 -0.04838 C 0.03477 -0.05416 0.03386 -0.05995 0.03268 -0.06527 C 0.0319 -0.06921 0.0306 -0.07268 0.02917 -0.07592 C 0.02734 -0.07963 0.02227 -0.08472 0.01953 -0.08634 C 0.0181 -0.0875 0.01641 -0.08796 0.01484 -0.08865 C 0.00482 -0.10185 0.01576 -0.08935 0.00417 -0.09699 C 0.00274 -0.09791 0.00182 -0.10023 0.00052 -0.10115 C -0.00534 -0.10532 -0.01172 -0.10694 -0.01732 -0.1118 C -0.02266 -0.11643 -0.02734 -0.12129 -0.03281 -0.12453 C -0.03437 -0.12546 -0.03607 -0.12592 -0.03763 -0.12662 C -0.03802 -0.1287 -0.03841 -0.13101 -0.0388 -0.1331 C -0.03958 -0.13657 -0.04101 -0.13981 -0.04114 -0.14351 C -0.04219 -0.17592 -0.04154 -0.16226 -0.03763 -0.17963 C -0.03672 -0.18379 -0.03659 -0.18842 -0.03529 -0.19236 C -0.03372 -0.19652 -0.02578 -0.19976 -0.02448 -0.20069 C -0.01211 -0.20995 -0.02279 -0.20555 -0.01016 -0.20926 C -0.00898 -0.21064 -0.00794 -0.21226 -0.00664 -0.21342 C -0.00273 -0.21666 0.00182 -0.21736 0.00534 -0.22199 C 0.01146 -0.23009 0.00859 -0.22569 0.01367 -0.23449 C 0.01511 -0.24236 0.01745 -0.24652 0.01484 -0.2537 C 0.01393 -0.25625 0.01276 -0.25856 0.0112 -0.25995 C 0.00195 -0.26944 0.00899 -0.25764 0.00534 -0.26412 " pathEditMode="relative" rAng="0" ptsTypes="AAAAAAAAAAAAAAAAAAAAAAAAA">
                                      <p:cBhvr>
                                        <p:cTn id="67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2.70833E-6 0.00023 C 0.02096 -0.02546 0.0138 -0.01065 0.02357 -0.03403 C 0.02396 -0.03657 0.02513 -0.04676 0.02513 -0.04884 C 0.02487 -0.05463 0.02435 -0.06042 0.02357 -0.06574 C 0.02317 -0.06968 0.02226 -0.07315 0.02148 -0.07639 C 0.02031 -0.08009 0.01718 -0.08519 0.01549 -0.08681 C 0.01458 -0.08796 0.01354 -0.08843 0.0125 -0.08912 C 0.00638 -0.10231 0.01315 -0.08981 0.00599 -0.09745 C 0.00508 -0.09838 0.00442 -0.10069 0.00364 -0.10162 C 2.70833E-6 -0.10579 -0.00391 -0.10741 -0.00742 -0.11227 C -0.01068 -0.1169 -0.01354 -0.12176 -0.01693 -0.125 C -0.01797 -0.12593 -0.01901 -0.12639 -0.01992 -0.12708 C -0.02018 -0.12917 -0.02045 -0.13148 -0.02071 -0.13356 C -0.02123 -0.13704 -0.02201 -0.14028 -0.02214 -0.14398 C -0.02279 -0.17639 -0.0224 -0.16273 -0.01992 -0.18009 C -0.0194 -0.18426 -0.01927 -0.18889 -0.01849 -0.19282 C -0.01758 -0.19699 -0.01263 -0.20023 -0.01185 -0.20116 C -0.00417 -0.21042 -0.01081 -0.20602 -0.003 -0.20972 C -0.00222 -0.21111 -0.00157 -0.21273 -0.00078 -0.21389 C 0.00169 -0.21713 0.00442 -0.21782 0.00664 -0.22245 C 0.01041 -0.23056 0.00872 -0.22616 0.01185 -0.23495 C 0.01276 -0.24282 0.01419 -0.24699 0.0125 -0.25417 C 0.01198 -0.25671 0.01133 -0.25903 0.01028 -0.26042 C 0.00455 -0.26991 0.00898 -0.2581 0.00664 -0.26458 " pathEditMode="relative" rAng="0" ptsTypes="AAAAAAAAAAAAAAAAAAAAAAAAA">
                                      <p:cBhvr>
                                        <p:cTn id="74" dur="2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4.79167E-6 0.00023 C 0.03099 -0.02546 0.02045 -0.01065 0.0349 -0.03403 C 0.03542 -0.03657 0.03711 -0.04676 0.03711 -0.04884 C 0.03685 -0.05463 0.03594 -0.06042 0.0349 -0.06574 C 0.03425 -0.06968 0.03295 -0.07315 0.03165 -0.07639 C 0.03008 -0.08009 0.0254 -0.08519 0.02292 -0.08681 C 0.02162 -0.08796 0.02006 -0.08843 0.01862 -0.08912 C 0.00938 -0.10232 0.01941 -0.08982 0.00886 -0.09745 C 0.00756 -0.09838 0.00665 -0.1007 0.00547 -0.10162 C 0.00014 -0.10579 -0.00572 -0.10741 -0.0108 -0.11227 C -0.01575 -0.1169 -0.02005 -0.12176 -0.025 -0.125 C -0.02643 -0.12593 -0.02799 -0.12639 -0.02942 -0.12708 C -0.02981 -0.12917 -0.0302 -0.13148 -0.03046 -0.13357 C -0.03125 -0.13704 -0.03255 -0.14028 -0.03268 -0.14398 C -0.03359 -0.17639 -0.03307 -0.16273 -0.02942 -0.18009 C -0.02864 -0.18426 -0.02851 -0.18889 -0.02734 -0.19282 C -0.02591 -0.19699 -0.01861 -0.20023 -0.01744 -0.20116 C -0.00611 -0.21042 -0.01588 -0.20602 -0.00429 -0.20972 C -0.00325 -0.21111 -0.00221 -0.21273 -0.00104 -0.21389 C 0.00248 -0.21713 0.00665 -0.21782 0.0099 -0.22245 C 0.0155 -0.23056 0.0129 -0.22616 0.01745 -0.23495 C 0.01875 -0.24282 0.02097 -0.24699 0.01862 -0.25417 C 0.01771 -0.25671 0.01667 -0.25903 0.01524 -0.26042 C 0.00678 -0.26991 0.01316 -0.2581 0.0099 -0.26458 " pathEditMode="relative" rAng="0" ptsTypes="AAAAAAAAAAAAAAAAAAAAAAAAA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1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2.91667E-6 0.00023 C 0.03386 -0.02546 0.0224 -0.01065 0.03815 -0.03403 C 0.03867 -0.03658 0.04063 -0.04676 0.0405 -0.04884 C 0.04024 -0.05463 0.03933 -0.06042 0.03815 -0.06574 C 0.03737 -0.06968 0.03607 -0.07315 0.03464 -0.07639 C 0.03282 -0.08009 0.02774 -0.08519 0.025 -0.08681 C 0.02357 -0.08796 0.02188 -0.08843 0.02032 -0.08912 C 0.01029 -0.10232 0.02123 -0.08982 0.00964 -0.09746 C 0.00821 -0.09838 0.00729 -0.1007 0.00599 -0.10162 C 0.00013 -0.10579 -0.00625 -0.10741 -0.01185 -0.11227 C -0.01718 -0.1169 -0.02187 -0.12176 -0.02734 -0.125 C -0.0289 -0.12593 -0.0306 -0.12639 -0.03216 -0.12709 C -0.03255 -0.12917 -0.03294 -0.13148 -0.03333 -0.13357 C -0.03411 -0.13704 -0.03554 -0.14028 -0.03567 -0.14398 C -0.03672 -0.17639 -0.03606 -0.16273 -0.03216 -0.18009 C -0.03125 -0.18426 -0.03112 -0.18889 -0.02981 -0.19283 C -0.02825 -0.19699 -0.02031 -0.20023 -0.01901 -0.20116 C -0.00664 -0.21042 -0.01731 -0.20602 -0.00468 -0.20972 C -0.00351 -0.21111 -0.00247 -0.21273 -0.00117 -0.21389 C 0.00274 -0.21713 0.00729 -0.21783 0.01081 -0.22246 C 0.01693 -0.23056 0.01407 -0.22616 0.01914 -0.23496 C 0.02058 -0.24283 0.02292 -0.24699 0.02032 -0.25417 C 0.0194 -0.25671 0.01823 -0.25903 0.01667 -0.26042 C 0.00742 -0.26991 0.01446 -0.2581 0.01081 -0.26459 " pathEditMode="relative" rAng="0" ptsTypes="AAAAAAAAAAAAAAAAAAAAAAAAA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>
            <a:extLst>
              <a:ext uri="{FF2B5EF4-FFF2-40B4-BE49-F238E27FC236}">
                <a16:creationId xmlns:a16="http://schemas.microsoft.com/office/drawing/2014/main" id="{54AB1E3C-CDCC-41DA-2DE4-6E9BD40AE46C}"/>
              </a:ext>
            </a:extLst>
          </p:cNvPr>
          <p:cNvSpPr/>
          <p:nvPr/>
        </p:nvSpPr>
        <p:spPr>
          <a:xfrm>
            <a:off x="3335860" y="1822702"/>
            <a:ext cx="6566579" cy="3245941"/>
          </a:xfrm>
          <a:prstGeom prst="ellipse">
            <a:avLst/>
          </a:prstGeom>
          <a:solidFill>
            <a:schemeClr val="lt1">
              <a:alpha val="62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pPr algn="ctr">
              <a:defRPr/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Молодец!</a:t>
            </a:r>
            <a:b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endParaRPr lang="ru-RU" sz="6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" name="Стрелка: вправо 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18A401A8-557E-3D7F-CA1C-A5528537B96F}"/>
              </a:ext>
            </a:extLst>
          </p:cNvPr>
          <p:cNvSpPr/>
          <p:nvPr/>
        </p:nvSpPr>
        <p:spPr>
          <a:xfrm>
            <a:off x="11328741" y="6239105"/>
            <a:ext cx="660400" cy="5120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0DD8901-828F-FA19-0420-C27E7DA1F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2543374" y="2178908"/>
            <a:ext cx="2235029" cy="239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девочкаPicture 4">
            <a:extLst>
              <a:ext uri="{FF2B5EF4-FFF2-40B4-BE49-F238E27FC236}">
                <a16:creationId xmlns:a16="http://schemas.microsoft.com/office/drawing/2014/main" id="{52BA8EFB-3C12-AFE5-A2C4-4220C113D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452" r="49500">
                        <a14:foregroundMark x1="2452" y1="35978" x2="5359" y2="37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390" r="44985"/>
          <a:stretch/>
        </p:blipFill>
        <p:spPr bwMode="auto">
          <a:xfrm>
            <a:off x="3284187" y="3207559"/>
            <a:ext cx="2988431" cy="36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85885D4-16C4-4819-34E9-30CF9EFB29DF}"/>
              </a:ext>
            </a:extLst>
          </p:cNvPr>
          <p:cNvGrpSpPr/>
          <p:nvPr/>
        </p:nvGrpSpPr>
        <p:grpSpPr>
          <a:xfrm>
            <a:off x="6620576" y="3069820"/>
            <a:ext cx="3213950" cy="3925918"/>
            <a:chOff x="7467282" y="3266265"/>
            <a:chExt cx="3213950" cy="3925918"/>
          </a:xfrm>
        </p:grpSpPr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1C8D27BE-43F7-624A-A3DA-06C5A31DF1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696" b="88043" l="50136" r="95277">
                          <a14:foregroundMark x1="75477" y1="11304" x2="75658" y2="8696"/>
                          <a14:foregroundMark x1="94732" y1="27935" x2="95277" y2="28587"/>
                          <a14:backgroundMark x1="50227" y1="51957" x2="51317" y2="56848"/>
                          <a14:backgroundMark x1="64214" y1="59457" x2="64214" y2="594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25" t="-2032" r="-13130" b="2032"/>
            <a:stretch/>
          </p:blipFill>
          <p:spPr bwMode="auto">
            <a:xfrm>
              <a:off x="7467282" y="3266265"/>
              <a:ext cx="3213950" cy="3925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72220B91-BF88-361C-8B6D-D7513F473651}"/>
                </a:ext>
              </a:extLst>
            </p:cNvPr>
            <p:cNvSpPr/>
            <p:nvPr/>
          </p:nvSpPr>
          <p:spPr>
            <a:xfrm>
              <a:off x="8201025" y="5588000"/>
              <a:ext cx="317500" cy="85725"/>
            </a:xfrm>
            <a:prstGeom prst="roundRect">
              <a:avLst/>
            </a:prstGeom>
            <a:solidFill>
              <a:srgbClr val="FB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3D7999-1D65-05AB-BA69-71E59E18E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451" flipH="1">
            <a:off x="6298301" y="4456517"/>
            <a:ext cx="1319549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434F0C8-575A-E5C0-806C-684C15C6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374" y="1822702"/>
            <a:ext cx="2388704" cy="23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240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8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640" fill="hold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640" fill="hold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640" fill="hold">
                                          <p:stCondLst>
                                            <p:cond delay="49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640" fill="hold">
                                          <p:stCondLst>
                                            <p:cond delay="656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2" dur="8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640" fill="hold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640" fill="hold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640" fill="hold">
                                          <p:stCondLst>
                                            <p:cond delay="49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640" fill="hold">
                                          <p:stCondLst>
                                            <p:cond delay="656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8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640" fill="hold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640" fill="hold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640" fill="hold">
                                          <p:stCondLst>
                                            <p:cond delay="49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640" fill="hold">
                                          <p:stCondLst>
                                            <p:cond delay="656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2366</TotalTime>
  <Words>42</Words>
  <Application>Microsoft Office PowerPoint</Application>
  <PresentationFormat>Широкоэкранный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LoGo логопедический кабинет</cp:lastModifiedBy>
  <cp:revision>127</cp:revision>
  <dcterms:created xsi:type="dcterms:W3CDTF">2021-01-20T09:01:37Z</dcterms:created>
  <dcterms:modified xsi:type="dcterms:W3CDTF">2022-09-17T09:21:30Z</dcterms:modified>
</cp:coreProperties>
</file>